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5" r:id="rId2"/>
    <p:sldId id="333" r:id="rId3"/>
    <p:sldId id="285" r:id="rId4"/>
    <p:sldId id="279" r:id="rId5"/>
    <p:sldId id="318" r:id="rId6"/>
    <p:sldId id="326" r:id="rId7"/>
    <p:sldId id="325" r:id="rId8"/>
    <p:sldId id="294" r:id="rId9"/>
    <p:sldId id="323" r:id="rId10"/>
    <p:sldId id="320" r:id="rId11"/>
    <p:sldId id="322" r:id="rId12"/>
    <p:sldId id="297" r:id="rId13"/>
    <p:sldId id="298" r:id="rId14"/>
    <p:sldId id="330" r:id="rId15"/>
    <p:sldId id="281" r:id="rId16"/>
    <p:sldId id="299" r:id="rId17"/>
    <p:sldId id="300" r:id="rId18"/>
    <p:sldId id="303" r:id="rId19"/>
    <p:sldId id="304" r:id="rId20"/>
    <p:sldId id="308" r:id="rId21"/>
    <p:sldId id="301" r:id="rId22"/>
    <p:sldId id="302" r:id="rId23"/>
    <p:sldId id="305" r:id="rId24"/>
    <p:sldId id="309" r:id="rId25"/>
    <p:sldId id="306" r:id="rId26"/>
    <p:sldId id="310" r:id="rId27"/>
    <p:sldId id="312" r:id="rId28"/>
    <p:sldId id="311" r:id="rId29"/>
    <p:sldId id="313" r:id="rId30"/>
    <p:sldId id="314" r:id="rId31"/>
    <p:sldId id="315" r:id="rId32"/>
    <p:sldId id="324" r:id="rId33"/>
    <p:sldId id="316" r:id="rId34"/>
    <p:sldId id="317" r:id="rId35"/>
    <p:sldId id="331" r:id="rId36"/>
    <p:sldId id="332" r:id="rId37"/>
    <p:sldId id="329" r:id="rId38"/>
    <p:sldId id="283" r:id="rId39"/>
    <p:sldId id="264" r:id="rId40"/>
  </p:sldIdLst>
  <p:sldSz cx="9144000" cy="5145088"/>
  <p:notesSz cx="6669088" cy="9928225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B7"/>
    <a:srgbClr val="00A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66778" autoAdjust="0"/>
  </p:normalViewPr>
  <p:slideViewPr>
    <p:cSldViewPr>
      <p:cViewPr varScale="1">
        <p:scale>
          <a:sx n="113" d="100"/>
          <a:sy n="113" d="100"/>
        </p:scale>
        <p:origin x="190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119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782B45-18D7-42D4-8831-BC618D9A01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3F51-2F5C-4E33-AEF2-CDE42517BB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9F523-C256-41D2-B72A-9BA309F01978}" type="datetimeFigureOut">
              <a:rPr lang="en-AU" smtClean="0"/>
              <a:t>2/11/21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E85A3-EAE5-4379-A3CC-84FDAC14EA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A3588-97D6-452A-B93B-8637FC8F4A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576BE-B38A-4984-A5C8-A66207AB27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3417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D5DBA-5B75-4080-B3AE-0D75A61D5CB0}" type="datetimeFigureOut">
              <a:rPr lang="en-AU" smtClean="0"/>
              <a:t>2/11/21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1425"/>
            <a:ext cx="59515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78375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3D857-88AB-4AFE-9009-7FE04966A5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6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0378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175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video ‘32102-0020-orig_extract.mp4’ after slide32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2186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479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video ‘32102-0034-extract.mp4’ </a:t>
            </a:r>
            <a:r>
              <a:rPr lang="en-US"/>
              <a:t>after slide 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830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1965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575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729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043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3918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6521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2971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1002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5268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3D857-88AB-4AFE-9009-7FE04966A54D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724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33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E095-8878-4B36-A571-F531FF9F4DCE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031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9B1EC-6A8F-4902-9325-C917A27CD60C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553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62543-AE52-4F16-B73B-2C941DF20602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113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B3B57-FCAD-406B-B587-2C25CB5C4BBC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525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2400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2400" cy="11255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5B94C-D044-49D5-ACAF-75CACBFAA098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762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DE962-CF03-4302-BD26-9F47B4546B4D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99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619F4-9CF7-423B-853E-0DD53A45301D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876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E77E1-704F-4913-AFB3-76CE29DEF60D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9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BD049-1660-4F28-A16F-88B3A1BC371E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68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323C1-07F3-4793-AF4D-6540CD0FB08B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66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2946B-2894-40BB-8761-F68571D77FC4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671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1FB443-8150-43E0-B5D2-F43A7008E7AE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9news.com.au/national/reel-rescue-old-home-movies-a-glimpse-into-queensland-s-past/022876e5-4f38-4ba1-be8b-91143465043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q.qld.gov.au/sites/default/files/Digital%20capture%20specifications%202019%20-%20WEB%20VERSION.pdf" TargetMode="External"/><Relationship Id="rId5" Type="http://schemas.openxmlformats.org/officeDocument/2006/relationships/hyperlink" Target="https://collections.slq.qld.gov.au/guide/32102/details" TargetMode="External"/><Relationship Id="rId4" Type="http://schemas.openxmlformats.org/officeDocument/2006/relationships/hyperlink" Target="https://www.abc.net.au/news/2018-04-20/film-vault-under-state-library-preserving-states-hidden-history/967903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power point cover 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2F468D60-6EBD-4DE8-8945-D040E4D8735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55976" y="1320008"/>
            <a:ext cx="432048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AU" sz="3400" b="1" dirty="0">
                <a:solidFill>
                  <a:schemeClr val="bg1"/>
                </a:solidFill>
              </a:rPr>
              <a:t>Reel Rescue -  </a:t>
            </a:r>
          </a:p>
          <a:p>
            <a:r>
              <a:rPr lang="en-AU" sz="3400" b="1" dirty="0">
                <a:solidFill>
                  <a:schemeClr val="bg1"/>
                </a:solidFill>
              </a:rPr>
              <a:t>Small Scale AV Digitisation</a:t>
            </a:r>
          </a:p>
          <a:p>
            <a:endParaRPr lang="en-AU" sz="1200" b="1" dirty="0">
              <a:solidFill>
                <a:schemeClr val="bg1"/>
              </a:solidFill>
            </a:endParaRPr>
          </a:p>
          <a:p>
            <a:r>
              <a:rPr lang="en-AU" sz="2000" b="1" dirty="0">
                <a:solidFill>
                  <a:schemeClr val="bg1"/>
                </a:solidFill>
              </a:rPr>
              <a:t>Common Problems – Shared Solutions Symposium 3 Nov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4B8BD-DA06-4D58-ABE1-478E10C962CF}"/>
              </a:ext>
            </a:extLst>
          </p:cNvPr>
          <p:cNvSpPr txBox="1"/>
          <p:nvPr/>
        </p:nvSpPr>
        <p:spPr>
          <a:xfrm>
            <a:off x="4427984" y="419434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800" b="1" dirty="0">
                <a:solidFill>
                  <a:schemeClr val="bg1"/>
                </a:solidFill>
              </a:rPr>
              <a:t>Swee Cheng Wong </a:t>
            </a:r>
          </a:p>
          <a:p>
            <a:r>
              <a:rPr lang="en-AU" sz="1800" b="1" dirty="0">
                <a:solidFill>
                  <a:schemeClr val="bg1"/>
                </a:solidFill>
              </a:rPr>
              <a:t>State Library of Queensland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B1D66B17-B41B-4298-A8D1-31D8619F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6E2CA8-8B81-A144-9AE2-00514DFB8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3"/>
            <a:ext cx="4453870" cy="4344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3B5077-8608-294C-9B52-14C567875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19" y="278893"/>
            <a:ext cx="4376381" cy="48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8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96B22-59BE-2E46-8189-666A320DF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-19278"/>
            <a:ext cx="3982930" cy="5145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F7DA59-DC8C-344E-9927-2EA19E6DE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3602687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05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B1D66B17-B41B-4298-A8D1-31D8619F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D7BED-49A2-D449-B003-BC87B3D63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70" y="0"/>
            <a:ext cx="4919659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3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B1D66B17-B41B-4298-A8D1-31D8619F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39750" y="339725"/>
            <a:ext cx="82089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>
                <a:solidFill>
                  <a:srgbClr val="008FB7"/>
                </a:solidFill>
              </a:rPr>
              <a:t>Reel Rescue Fundraising Results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55576" y="1204393"/>
            <a:ext cx="662473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$35K after 2018 year end event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2019 – 2022, $200K (avg. of $66K per year)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To date, total of over $300K (staff resourcing, digitisation costs, supplies)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3200" dirty="0"/>
          </a:p>
          <a:p>
            <a:pPr>
              <a:buClr>
                <a:srgbClr val="008FB7"/>
              </a:buClr>
            </a:pPr>
            <a:endParaRPr lang="en-AU" sz="3200" dirty="0"/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1200" dirty="0"/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3200" dirty="0"/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3200" dirty="0"/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65292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BFE4-3139-BD4B-8A04-29EF1650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Targets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F1ABD-E46F-BE4E-9354-5A774D26E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Digitise</a:t>
            </a:r>
            <a:r>
              <a:rPr lang="en-US" sz="2800" dirty="0"/>
              <a:t> 90 – 120 films/items per year. </a:t>
            </a:r>
          </a:p>
          <a:p>
            <a:pPr marL="0" indent="0">
              <a:buNone/>
            </a:pPr>
            <a:r>
              <a:rPr lang="en-US" sz="2800" dirty="0"/>
              <a:t>@Cost $64 (8mm 50ft) to $1400 (16mm 2000ft)</a:t>
            </a:r>
          </a:p>
          <a:p>
            <a:r>
              <a:rPr lang="en-US" sz="2800" dirty="0"/>
              <a:t>Expend up to $30K </a:t>
            </a:r>
            <a:r>
              <a:rPr lang="en-US" sz="2800" dirty="0" err="1"/>
              <a:t>digitisation</a:t>
            </a:r>
            <a:r>
              <a:rPr lang="en-US" sz="2800" dirty="0"/>
              <a:t> cost per year </a:t>
            </a:r>
          </a:p>
          <a:p>
            <a:r>
              <a:rPr lang="en-US" sz="2800" dirty="0"/>
              <a:t>Extra staff to help with RR work</a:t>
            </a:r>
          </a:p>
          <a:p>
            <a:r>
              <a:rPr lang="en-US" sz="2800" dirty="0"/>
              <a:t>Regular reporting to Executive Team and QLD Library Foundation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0977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DB794786-5058-4A5D-A467-B9885BCD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39750" y="339725"/>
            <a:ext cx="82089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8FB7"/>
                </a:solidFill>
              </a:rPr>
              <a:t>T</a:t>
            </a:r>
            <a:r>
              <a:rPr lang="en-AU" sz="3200" b="1" dirty="0" err="1">
                <a:solidFill>
                  <a:srgbClr val="008FB7"/>
                </a:solidFill>
              </a:rPr>
              <a:t>akeaways</a:t>
            </a:r>
            <a:r>
              <a:rPr lang="en-AU" sz="3200" b="1" dirty="0">
                <a:solidFill>
                  <a:srgbClr val="008FB7"/>
                </a:solidFill>
              </a:rPr>
              <a:t> from Fund-raising Campaign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9750" y="1131888"/>
            <a:ext cx="79926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Promotion = more incoming film collections. 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Estimated 50% increase in film collection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State Library’s in kind support for RR – staff resourcing for selection, film prep, description, engagement work etc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Film vaults &amp; digital storage filling up quickly</a:t>
            </a:r>
          </a:p>
        </p:txBody>
      </p:sp>
    </p:spTree>
    <p:extLst>
      <p:ext uri="{BB962C8B-B14F-4D97-AF65-F5344CB8AC3E}">
        <p14:creationId xmlns:p14="http://schemas.microsoft.com/office/powerpoint/2010/main" val="2189919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DB794786-5058-4A5D-A467-B9885BCD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39750" y="339725"/>
            <a:ext cx="82089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>
                <a:solidFill>
                  <a:srgbClr val="008FB7"/>
                </a:solidFill>
              </a:rPr>
              <a:t>Initial Challenges – Film Digitising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9750" y="1132384"/>
            <a:ext cx="799269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Almost half the collection is 8mm/S8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2017-18: Most vendors in Australia only had archival 16/35mm film scanners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Prior to 2019, a vendor with URSA Diamond Telecine - Issues with the images prior to 2019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Looking to switch to frame by frame film scans</a:t>
            </a:r>
            <a:endParaRPr lang="en-AU" sz="3200" dirty="0"/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154178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DB794786-5058-4A5D-A467-B9885BCD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39750" y="339725"/>
            <a:ext cx="82089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>
                <a:solidFill>
                  <a:srgbClr val="008FB7"/>
                </a:solidFill>
              </a:rPr>
              <a:t>Previous Vendor 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9750" y="1132384"/>
            <a:ext cx="799269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3200" dirty="0"/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AD212-86AB-4257-8B01-8FAA18741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7280"/>
            <a:ext cx="9144000" cy="303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52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74E589D2-41A7-4489-AB86-CFF3BCF23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20" y="50800"/>
            <a:ext cx="6304361" cy="50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4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building, man, holding&#10;&#10;Description automatically generated">
            <a:extLst>
              <a:ext uri="{FF2B5EF4-FFF2-40B4-BE49-F238E27FC236}">
                <a16:creationId xmlns:a16="http://schemas.microsoft.com/office/drawing/2014/main" id="{D0239794-0C70-4095-B0E4-191DCCF4F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20" y="0"/>
            <a:ext cx="636786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92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284BD-624A-4306-9023-EFC419C9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Reel Rescue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48BB2-6193-4C04-A138-80D3B8C49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AU" sz="2800" dirty="0">
                <a:ea typeface="DengXian" panose="020B0503020204020204" pitchFamily="2" charset="-122"/>
                <a:cs typeface="Times New Roman" panose="02020603050405020304" pitchFamily="18" charset="0"/>
              </a:rPr>
              <a:t>Donor funded digitisation </a:t>
            </a:r>
          </a:p>
          <a:p>
            <a:pPr marL="457200" indent="-457200">
              <a:buFontTx/>
              <a:buChar char="-"/>
            </a:pPr>
            <a:r>
              <a:rPr lang="en-AU" sz="2800" dirty="0">
                <a:ea typeface="DengXian" panose="020B0503020204020204" pitchFamily="2" charset="-122"/>
                <a:cs typeface="Times New Roman" panose="02020603050405020304" pitchFamily="18" charset="0"/>
              </a:rPr>
              <a:t>Learnings from the critical digitisation of a small-scale </a:t>
            </a:r>
            <a:r>
              <a:rPr lang="en-AU" sz="2800" dirty="0" err="1">
                <a:ea typeface="DengXian" panose="020B0503020204020204" pitchFamily="2" charset="-122"/>
                <a:cs typeface="Times New Roman" panose="02020603050405020304" pitchFamily="18" charset="0"/>
              </a:rPr>
              <a:t>audiovisual</a:t>
            </a:r>
            <a:r>
              <a:rPr lang="en-AU" sz="2800" dirty="0">
                <a:ea typeface="DengXian" panose="020B0503020204020204" pitchFamily="2" charset="-122"/>
                <a:cs typeface="Times New Roman" panose="02020603050405020304" pitchFamily="18" charset="0"/>
              </a:rPr>
              <a:t> collection. </a:t>
            </a:r>
          </a:p>
          <a:p>
            <a:pPr marL="457200" indent="-457200">
              <a:buFontTx/>
              <a:buChar char="-"/>
            </a:pPr>
            <a:r>
              <a:rPr lang="en-AU" sz="2800" dirty="0">
                <a:ea typeface="DengXian" panose="020B0503020204020204" pitchFamily="2" charset="-122"/>
                <a:cs typeface="Times New Roman" panose="02020603050405020304" pitchFamily="18" charset="0"/>
              </a:rPr>
              <a:t>Challenges that were faced with digitising home movies</a:t>
            </a:r>
            <a:endParaRPr lang="en-US" sz="2800" dirty="0">
              <a:ea typeface="DengXian" panose="020B0503020204020204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319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F766-9D12-443F-8CED-633B30D9E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Searching for a new vendor…</a:t>
            </a:r>
          </a:p>
        </p:txBody>
      </p:sp>
    </p:spTree>
    <p:extLst>
      <p:ext uri="{BB962C8B-B14F-4D97-AF65-F5344CB8AC3E}">
        <p14:creationId xmlns:p14="http://schemas.microsoft.com/office/powerpoint/2010/main" val="2047691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51C8AA-8FC1-44B8-A75C-F089B43E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284"/>
            <a:ext cx="9144000" cy="2320520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0F06FC27-73E5-4FC3-9EED-3C4D4C915B8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96390"/>
            <a:ext cx="822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AU" sz="3200" b="1" dirty="0">
                <a:solidFill>
                  <a:srgbClr val="008FB7"/>
                </a:solidFill>
              </a:rPr>
              <a:t>Comparing Equipment for 16mm</a:t>
            </a:r>
            <a:br>
              <a:rPr lang="en-AU" sz="3200" b="1" dirty="0">
                <a:solidFill>
                  <a:srgbClr val="008FB7"/>
                </a:solidFill>
              </a:rPr>
            </a:br>
            <a:r>
              <a:rPr lang="en-AU" sz="3200" b="1" dirty="0">
                <a:solidFill>
                  <a:srgbClr val="008FB7"/>
                </a:solidFill>
              </a:rPr>
              <a:t>Spirit: Goldeneye: Blackmagic</a:t>
            </a:r>
          </a:p>
        </p:txBody>
      </p:sp>
    </p:spTree>
    <p:extLst>
      <p:ext uri="{BB962C8B-B14F-4D97-AF65-F5344CB8AC3E}">
        <p14:creationId xmlns:p14="http://schemas.microsoft.com/office/powerpoint/2010/main" val="1934696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C7ED08-5D74-4211-9D1D-9CD7E8FD1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2" y="1472576"/>
            <a:ext cx="4416838" cy="3332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3C68DE-6C58-450F-A460-1EDEFCFF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790" y="1503344"/>
            <a:ext cx="4416839" cy="3271249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45AFB6F9-ADC9-4317-9138-780DB3624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82089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>
                <a:solidFill>
                  <a:srgbClr val="008FB7"/>
                </a:solidFill>
              </a:rPr>
              <a:t>Shortlisted 8mm:                        </a:t>
            </a:r>
            <a:r>
              <a:rPr lang="en-AU" sz="3200" b="1" dirty="0" err="1">
                <a:solidFill>
                  <a:srgbClr val="008FB7"/>
                </a:solidFill>
              </a:rPr>
              <a:t>Filmfabriek</a:t>
            </a:r>
            <a:r>
              <a:rPr lang="en-AU" sz="3200" b="1" dirty="0">
                <a:solidFill>
                  <a:srgbClr val="008FB7"/>
                </a:solidFill>
              </a:rPr>
              <a:t> / Goldeneye</a:t>
            </a:r>
          </a:p>
        </p:txBody>
      </p:sp>
    </p:spTree>
    <p:extLst>
      <p:ext uri="{BB962C8B-B14F-4D97-AF65-F5344CB8AC3E}">
        <p14:creationId xmlns:p14="http://schemas.microsoft.com/office/powerpoint/2010/main" val="1004724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53A3035-455B-46EE-BC2F-D94D98010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9" b="2"/>
          <a:stretch/>
        </p:blipFill>
        <p:spPr>
          <a:xfrm>
            <a:off x="20" y="10"/>
            <a:ext cx="9143980" cy="51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47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7B95-1881-4280-B026-55D0CB06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Tips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83A81-6D41-414A-B3E6-60F801EB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6360"/>
            <a:ext cx="8229600" cy="3679453"/>
          </a:xfrm>
        </p:spPr>
        <p:txBody>
          <a:bodyPr/>
          <a:lstStyle/>
          <a:p>
            <a:r>
              <a:rPr lang="en-US" sz="2800" dirty="0"/>
              <a:t>Invest time to find a suitable vendor with equipment</a:t>
            </a:r>
          </a:p>
          <a:p>
            <a:r>
              <a:rPr lang="en-US" sz="2800" dirty="0"/>
              <a:t>Ask other agencies for recommendations</a:t>
            </a:r>
          </a:p>
          <a:p>
            <a:r>
              <a:rPr lang="en-US" sz="2800" dirty="0"/>
              <a:t>Simple action of a snapshot to compare </a:t>
            </a:r>
            <a:r>
              <a:rPr lang="en-US" sz="2800" dirty="0" err="1"/>
              <a:t>digitised</a:t>
            </a:r>
            <a:r>
              <a:rPr lang="en-US" sz="2800" dirty="0"/>
              <a:t> image to physical film cell</a:t>
            </a:r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7878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DB794786-5058-4A5D-A467-B9885BCD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39750" y="339725"/>
            <a:ext cx="82089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>
                <a:solidFill>
                  <a:srgbClr val="008FB7"/>
                </a:solidFill>
              </a:rPr>
              <a:t>Unusual Issues with Home Movies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39750" y="1132384"/>
            <a:ext cx="799269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Resourcefulness &amp; creativity among home movie makers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Challenges for vendor:</a:t>
            </a:r>
          </a:p>
          <a:p>
            <a:pPr marL="914400" lvl="1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Non-standard sound</a:t>
            </a:r>
          </a:p>
          <a:p>
            <a:pPr marL="914400" lvl="1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Non-standard perforations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633199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9CFD-AE9E-4415-ACBD-0DCB6804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4595012" cy="857250"/>
          </a:xfrm>
        </p:spPr>
        <p:txBody>
          <a:bodyPr/>
          <a:lstStyle/>
          <a:p>
            <a:r>
              <a:rPr lang="en-US" sz="3600" dirty="0">
                <a:cs typeface="Calibri" panose="020F0502020204030204" pitchFamily="34" charset="0"/>
              </a:rPr>
              <a:t>Home-made Reels</a:t>
            </a:r>
            <a:endParaRPr lang="en-AU" sz="3600" dirty="0">
              <a:cs typeface="Calibri" panose="020F0502020204030204" pitchFamily="34" charset="0"/>
            </a:endParaRPr>
          </a:p>
        </p:txBody>
      </p:sp>
      <p:pic>
        <p:nvPicPr>
          <p:cNvPr id="5" name="Content Placeholder 4" descr="A picture containing transport, wheel, chocolate&#10;&#10;Description automatically generated">
            <a:extLst>
              <a:ext uri="{FF2B5EF4-FFF2-40B4-BE49-F238E27FC236}">
                <a16:creationId xmlns:a16="http://schemas.microsoft.com/office/drawing/2014/main" id="{B43FF5B2-B426-4920-BBE7-AF191F549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8388"/>
            <a:ext cx="4595012" cy="3446259"/>
          </a:xfrm>
        </p:spPr>
      </p:pic>
      <p:pic>
        <p:nvPicPr>
          <p:cNvPr id="7" name="Picture 6" descr="A picture containing building material, stone&#10;&#10;Description automatically generated">
            <a:extLst>
              <a:ext uri="{FF2B5EF4-FFF2-40B4-BE49-F238E27FC236}">
                <a16:creationId xmlns:a16="http://schemas.microsoft.com/office/drawing/2014/main" id="{950B00B7-5C91-4FDA-94E3-5A9612093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0413" y="631501"/>
            <a:ext cx="5168358" cy="38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2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BE4B-A3F6-4063-A168-3F476819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2343"/>
            <a:ext cx="8229600" cy="291281"/>
          </a:xfrm>
        </p:spPr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Mag stripes on double 16</a:t>
            </a:r>
            <a:br>
              <a:rPr lang="en-AU" b="1" dirty="0">
                <a:solidFill>
                  <a:srgbClr val="008FB7"/>
                </a:solidFill>
              </a:rPr>
            </a:br>
            <a:endParaRPr lang="en-AU" dirty="0"/>
          </a:p>
        </p:txBody>
      </p:sp>
      <p:pic>
        <p:nvPicPr>
          <p:cNvPr id="14" name="Content Placeholder 1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CD5221A8-8888-42BA-9861-B9A2B1B98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988368"/>
            <a:ext cx="5815972" cy="3021088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846E08-EA2B-434B-BF60-44C92E84C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56025" y="2498912"/>
            <a:ext cx="31750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49324-3C06-074B-81DF-97B3B15861BF}"/>
              </a:ext>
            </a:extLst>
          </p:cNvPr>
          <p:cNvSpPr txBox="1"/>
          <p:nvPr/>
        </p:nvSpPr>
        <p:spPr>
          <a:xfrm>
            <a:off x="5111552" y="4660776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www.alivestudios.co.uk</a:t>
            </a:r>
            <a:r>
              <a:rPr lang="en-US" sz="1400" dirty="0"/>
              <a:t>/cine-film-transfer/</a:t>
            </a:r>
          </a:p>
        </p:txBody>
      </p:sp>
    </p:spTree>
    <p:extLst>
      <p:ext uri="{BB962C8B-B14F-4D97-AF65-F5344CB8AC3E}">
        <p14:creationId xmlns:p14="http://schemas.microsoft.com/office/powerpoint/2010/main" val="2193859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9ED7-E32F-4CBF-8B33-84F4D108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8327"/>
            <a:ext cx="8229600" cy="1143213"/>
          </a:xfrm>
        </p:spPr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Mag stripe applied over optical track (16mm)</a:t>
            </a:r>
            <a:br>
              <a:rPr lang="en-AU" b="1" dirty="0">
                <a:solidFill>
                  <a:srgbClr val="008FB7"/>
                </a:solidFill>
              </a:rPr>
            </a:br>
            <a:endParaRPr lang="en-AU" dirty="0"/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071E7AC9-C84F-4E93-9301-5F5EA1D5F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0151"/>
            <a:ext cx="8229600" cy="2823502"/>
          </a:xfrm>
        </p:spPr>
      </p:pic>
    </p:spTree>
    <p:extLst>
      <p:ext uri="{BB962C8B-B14F-4D97-AF65-F5344CB8AC3E}">
        <p14:creationId xmlns:p14="http://schemas.microsoft.com/office/powerpoint/2010/main" val="1003586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D450-39FD-4E2C-9C75-32F920D4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511101"/>
          </a:xfrm>
        </p:spPr>
        <p:txBody>
          <a:bodyPr/>
          <a:lstStyle/>
          <a:p>
            <a:pPr algn="l"/>
            <a:br>
              <a:rPr lang="en-AU" sz="3600" b="1" dirty="0">
                <a:solidFill>
                  <a:srgbClr val="008FB7"/>
                </a:solidFill>
              </a:rPr>
            </a:br>
            <a:r>
              <a:rPr lang="en-AU" sz="3200" b="1" dirty="0">
                <a:solidFill>
                  <a:srgbClr val="008FB7"/>
                </a:solidFill>
              </a:rPr>
              <a:t>Vendor Comments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87464-B273-4F66-9D63-95194D30F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4392"/>
            <a:ext cx="8229600" cy="3391421"/>
          </a:xfrm>
        </p:spPr>
        <p:txBody>
          <a:bodyPr/>
          <a:lstStyle/>
          <a:p>
            <a:r>
              <a:rPr lang="en-AU" sz="2400" dirty="0"/>
              <a:t>The film has both optical and mag stripe. The optical … is only visible for a short section at the end of the film…</a:t>
            </a:r>
          </a:p>
          <a:p>
            <a:r>
              <a:rPr lang="en-AU" sz="2400" dirty="0"/>
              <a:t>The mag runs backwards to the vision…Audio quality of mag stripe is very poor and degrades throughout. It sounds like the mag stripe audio should run about 10fps… </a:t>
            </a:r>
          </a:p>
          <a:p>
            <a:r>
              <a:rPr lang="en-AU" sz="2400" dirty="0"/>
              <a:t>Additional perforations added to this film, causing the scanner to capture an additional image per frame…</a:t>
            </a:r>
            <a:endParaRPr lang="en-AU" dirty="0"/>
          </a:p>
          <a:p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1798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D25F-5567-48D2-9CD6-0BDA880E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0335"/>
            <a:ext cx="8229600" cy="363289"/>
          </a:xfrm>
        </p:spPr>
        <p:txBody>
          <a:bodyPr/>
          <a:lstStyle/>
          <a:p>
            <a:r>
              <a:rPr lang="en-AU" sz="3200" b="1" dirty="0">
                <a:solidFill>
                  <a:srgbClr val="008FB7"/>
                </a:solidFill>
              </a:rPr>
              <a:t>State </a:t>
            </a:r>
            <a:r>
              <a:rPr lang="en-AU" sz="3200" b="1" dirty="0">
                <a:solidFill>
                  <a:srgbClr val="008FB7"/>
                </a:solidFill>
                <a:latin typeface="+mn-lt"/>
              </a:rPr>
              <a:t>Library</a:t>
            </a:r>
            <a:r>
              <a:rPr lang="en-AU" sz="3200" b="1" dirty="0">
                <a:solidFill>
                  <a:srgbClr val="008FB7"/>
                </a:solidFill>
              </a:rPr>
              <a:t> of Queensland</a:t>
            </a:r>
            <a:br>
              <a:rPr lang="en-AU" sz="3600" b="1" dirty="0">
                <a:solidFill>
                  <a:srgbClr val="008FB7"/>
                </a:solidFill>
              </a:rPr>
            </a:br>
            <a:endParaRPr lang="en-AU" sz="3600" dirty="0"/>
          </a:p>
        </p:txBody>
      </p:sp>
      <p:pic>
        <p:nvPicPr>
          <p:cNvPr id="4" name="Picture 2" descr="State Library of Queensland building panorama">
            <a:extLst>
              <a:ext uri="{FF2B5EF4-FFF2-40B4-BE49-F238E27FC236}">
                <a16:creationId xmlns:a16="http://schemas.microsoft.com/office/drawing/2014/main" id="{5F425823-9DE0-4F6F-BCB6-2928EA734B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8" y="1200150"/>
            <a:ext cx="7356624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93A43F-AE08-4539-8960-4B60D83F122A}"/>
              </a:ext>
            </a:extLst>
          </p:cNvPr>
          <p:cNvSpPr txBox="1"/>
          <p:nvPr/>
        </p:nvSpPr>
        <p:spPr>
          <a:xfrm>
            <a:off x="6516216" y="4660776"/>
            <a:ext cx="173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State Library of Queensland 2018</a:t>
            </a:r>
          </a:p>
        </p:txBody>
      </p:sp>
    </p:spTree>
    <p:extLst>
      <p:ext uri="{BB962C8B-B14F-4D97-AF65-F5344CB8AC3E}">
        <p14:creationId xmlns:p14="http://schemas.microsoft.com/office/powerpoint/2010/main" val="1037954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9ED7-E32F-4CBF-8B33-84F4D108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421953"/>
          </a:xfrm>
        </p:spPr>
        <p:txBody>
          <a:bodyPr/>
          <a:lstStyle/>
          <a:p>
            <a:pPr algn="l"/>
            <a:br>
              <a:rPr lang="en-AU" b="1" dirty="0">
                <a:solidFill>
                  <a:srgbClr val="008FB7"/>
                </a:solidFill>
              </a:rPr>
            </a:br>
            <a:r>
              <a:rPr lang="en-AU" sz="3200" b="1" dirty="0">
                <a:solidFill>
                  <a:srgbClr val="008FB7"/>
                </a:solidFill>
              </a:rPr>
              <a:t>Additional </a:t>
            </a:r>
            <a:r>
              <a:rPr lang="en-AU" sz="3200" b="1" dirty="0" err="1">
                <a:solidFill>
                  <a:srgbClr val="008FB7"/>
                </a:solidFill>
              </a:rPr>
              <a:t>Perfs</a:t>
            </a:r>
            <a:endParaRPr lang="en-AU" sz="3200" dirty="0"/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071E7AC9-C84F-4E93-9301-5F5EA1D5F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6230"/>
            <a:ext cx="8229600" cy="2823502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BF6D47-857A-407A-B536-CF0FF7AF32B5}"/>
              </a:ext>
            </a:extLst>
          </p:cNvPr>
          <p:cNvCxnSpPr/>
          <p:nvPr/>
        </p:nvCxnSpPr>
        <p:spPr>
          <a:xfrm flipH="1">
            <a:off x="2627784" y="1060376"/>
            <a:ext cx="1296144" cy="100811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46B4E2-A5F2-4F2C-A6A9-4EAD86EF773C}"/>
              </a:ext>
            </a:extLst>
          </p:cNvPr>
          <p:cNvCxnSpPr/>
          <p:nvPr/>
        </p:nvCxnSpPr>
        <p:spPr>
          <a:xfrm flipH="1">
            <a:off x="3419872" y="1060376"/>
            <a:ext cx="504056" cy="100811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407377-CB16-44C0-9D54-F4A29850CB4C}"/>
              </a:ext>
            </a:extLst>
          </p:cNvPr>
          <p:cNvCxnSpPr/>
          <p:nvPr/>
        </p:nvCxnSpPr>
        <p:spPr>
          <a:xfrm>
            <a:off x="3923928" y="1054182"/>
            <a:ext cx="216024" cy="101430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706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3F47-D66C-40D1-B05B-33BDE0B9B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Additional </a:t>
            </a:r>
            <a:r>
              <a:rPr lang="en-AU" sz="3200" b="1" dirty="0" err="1">
                <a:solidFill>
                  <a:srgbClr val="008FB7"/>
                </a:solidFill>
              </a:rPr>
              <a:t>Perfs</a:t>
            </a:r>
            <a:r>
              <a:rPr lang="en-AU" sz="3200" b="1" dirty="0">
                <a:solidFill>
                  <a:srgbClr val="008FB7"/>
                </a:solidFill>
              </a:rPr>
              <a:t> - Not Uniform</a:t>
            </a:r>
            <a:endParaRPr lang="en-AU" sz="3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1F699F-51BB-4E79-8674-09BBF095F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296" y="1409911"/>
            <a:ext cx="7117407" cy="29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4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AF1A45F1-9D12-43F6-8EB3-DC3287418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05" y="0"/>
            <a:ext cx="6808111" cy="514508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053C3F-6214-49EE-AE0F-6DC3EEB1889C}"/>
              </a:ext>
            </a:extLst>
          </p:cNvPr>
          <p:cNvCxnSpPr>
            <a:cxnSpLocks/>
          </p:cNvCxnSpPr>
          <p:nvPr/>
        </p:nvCxnSpPr>
        <p:spPr>
          <a:xfrm flipV="1">
            <a:off x="250968" y="2572544"/>
            <a:ext cx="1152128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814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2F15-D5C8-4815-9913-9004BFA4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rgbClr val="008FB7"/>
                </a:solidFill>
              </a:rPr>
              <a:t>P</a:t>
            </a:r>
            <a:r>
              <a:rPr lang="en-AU" sz="3200" b="1" dirty="0" err="1">
                <a:solidFill>
                  <a:srgbClr val="008FB7"/>
                </a:solidFill>
              </a:rPr>
              <a:t>anascope</a:t>
            </a:r>
            <a:r>
              <a:rPr lang="en-AU" sz="3200" b="1" dirty="0">
                <a:solidFill>
                  <a:srgbClr val="008FB7"/>
                </a:solidFill>
              </a:rPr>
              <a:t> 8</a:t>
            </a:r>
            <a:endParaRPr lang="en-AU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6CBF46-538F-4301-80C8-7DFA6215B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204442"/>
            <a:ext cx="6002872" cy="373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11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77FB5-3CE2-4DB1-BF20-F5054D5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rgbClr val="008FB7"/>
                </a:solidFill>
              </a:rPr>
              <a:t>Summary to Date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11A3C-4E16-48A2-9708-FC334955B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About 350 films digitized</a:t>
            </a:r>
          </a:p>
          <a:p>
            <a:r>
              <a:rPr lang="en-AU" sz="2800" dirty="0"/>
              <a:t>About 100 videotapes/audiotapes</a:t>
            </a:r>
          </a:p>
          <a:p>
            <a:r>
              <a:rPr lang="en-AU" sz="2800" dirty="0"/>
              <a:t>Focus on magnetic media for 2021-22</a:t>
            </a:r>
          </a:p>
          <a:p>
            <a:r>
              <a:rPr lang="en-AU" sz="2800" dirty="0"/>
              <a:t>Work delayed with 2020 bushfires &amp; COVID19, for up to $40K expenditure this year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3990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00F84-C12A-064F-88B1-EF895E1C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rgbClr val="008FB7"/>
                </a:solidFill>
              </a:rPr>
              <a:t>Other Tips - IT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777A9-4ADA-AB48-BBC6-BE8F3FB04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626"/>
            <a:ext cx="8229600" cy="3532188"/>
          </a:xfrm>
        </p:spPr>
        <p:txBody>
          <a:bodyPr/>
          <a:lstStyle/>
          <a:p>
            <a:r>
              <a:rPr lang="en-US" sz="2800" dirty="0"/>
              <a:t>Foster good working relationship with vendors and your ICTS</a:t>
            </a:r>
          </a:p>
          <a:p>
            <a:r>
              <a:rPr lang="en-US" sz="2800" dirty="0"/>
              <a:t>Decide on digital formats based on institution’s capacity &amp; plan for data transfer time </a:t>
            </a:r>
          </a:p>
          <a:p>
            <a:r>
              <a:rPr lang="en-US" sz="2800" dirty="0"/>
              <a:t>Overestimate data storage space required</a:t>
            </a:r>
          </a:p>
          <a:p>
            <a:r>
              <a:rPr lang="en-US" sz="2800" dirty="0"/>
              <a:t>Digital preservation actions – backup, migrate, convert, fixity checks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64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959D-4E14-42B1-BF1C-022278D56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rgbClr val="008FB7"/>
                </a:solidFill>
              </a:rPr>
              <a:t>More Tips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59821-D1D2-4B88-98AE-3B56F2F52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Have collection guides and video viewers developed at the same time</a:t>
            </a:r>
          </a:p>
          <a:p>
            <a:r>
              <a:rPr lang="en-US" sz="2800" dirty="0"/>
              <a:t>Expect delays from floods, bush fires, border closures, long COVID lock-downs </a:t>
            </a:r>
            <a:r>
              <a:rPr lang="en-US" sz="2800" dirty="0" err="1"/>
              <a:t>etc</a:t>
            </a:r>
            <a:endParaRPr lang="en-US" sz="2800" dirty="0"/>
          </a:p>
          <a:p>
            <a:r>
              <a:rPr lang="en-US" sz="2800" dirty="0"/>
              <a:t>Managing expectations of Executive Team and QLD Library Foundation</a:t>
            </a:r>
          </a:p>
        </p:txBody>
      </p:sp>
    </p:spTree>
    <p:extLst>
      <p:ext uri="{BB962C8B-B14F-4D97-AF65-F5344CB8AC3E}">
        <p14:creationId xmlns:p14="http://schemas.microsoft.com/office/powerpoint/2010/main" val="1538354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34194-DAC9-495F-97CE-B4B54832A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Links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EDE59-52CA-4CC4-B47F-C4DAB8DFC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>
                <a:hlinkClick r:id="rId3"/>
              </a:rPr>
              <a:t>https://www.slq.qld.gov.au/blog/reel-rescue</a:t>
            </a:r>
          </a:p>
          <a:p>
            <a:r>
              <a:rPr lang="en-US" sz="1400" dirty="0">
                <a:hlinkClick r:id="rId3"/>
              </a:rPr>
              <a:t>https://www.9news.com.au/national/reel-rescue-old-home-movies-a-glimpse-into-queensland-s-past/022876e5-4f38-4ba1-be8b-91143465043d</a:t>
            </a:r>
            <a:endParaRPr lang="en-US" sz="1400" dirty="0"/>
          </a:p>
          <a:p>
            <a:r>
              <a:rPr lang="en-US" sz="1400" dirty="0">
                <a:hlinkClick r:id="rId4"/>
              </a:rPr>
              <a:t>https://www.abc.net.au/news/2018-04-20/film-vault-under-state-library-preserving-states-hidden-history/9679034</a:t>
            </a:r>
            <a:endParaRPr lang="en-US" sz="1400" dirty="0"/>
          </a:p>
          <a:p>
            <a:r>
              <a:rPr lang="en-US" sz="1400" dirty="0">
                <a:hlinkClick r:id="rId5"/>
              </a:rPr>
              <a:t>https://collections.slq.qld.gov.au/guide/32102/details</a:t>
            </a:r>
            <a:r>
              <a:rPr lang="en-US" sz="1400" dirty="0"/>
              <a:t>  32102/20 &amp; 32102/34</a:t>
            </a:r>
          </a:p>
          <a:p>
            <a:r>
              <a:rPr lang="en-US" sz="1400" dirty="0"/>
              <a:t>State Library Digital Capture Specifications </a:t>
            </a:r>
            <a:r>
              <a:rPr lang="en-US" sz="1400" dirty="0">
                <a:hlinkClick r:id="rId6"/>
              </a:rPr>
              <a:t>https://www.slq.qld.gov.au/sites/default/files/Digital%20capture%20specifications%202019%20-%20WEB%20VERSION.pdf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146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86E8CA0D-CD97-44EA-89F4-A1819222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95575" y="3004592"/>
            <a:ext cx="41039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AU" sz="2400" dirty="0"/>
              <a:t>Swee Cheng Wong</a:t>
            </a:r>
          </a:p>
          <a:p>
            <a:r>
              <a:rPr lang="en-AU" sz="2400" dirty="0"/>
              <a:t>Conservator, </a:t>
            </a:r>
            <a:r>
              <a:rPr lang="en-AU" sz="2400" dirty="0" err="1"/>
              <a:t>Audiovisual</a:t>
            </a:r>
            <a:endParaRPr lang="en-AU" sz="2400" dirty="0"/>
          </a:p>
          <a:p>
            <a:r>
              <a:rPr lang="en-AU" sz="2400" dirty="0"/>
              <a:t>swee.wong@slq.qld.gov.au</a:t>
            </a:r>
          </a:p>
        </p:txBody>
      </p:sp>
    </p:spTree>
    <p:extLst>
      <p:ext uri="{BB962C8B-B14F-4D97-AF65-F5344CB8AC3E}">
        <p14:creationId xmlns:p14="http://schemas.microsoft.com/office/powerpoint/2010/main" val="2131128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power point end 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B1D66B17-B41B-4298-A8D1-31D8619F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39750" y="339725"/>
            <a:ext cx="82089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>
                <a:solidFill>
                  <a:srgbClr val="008FB7"/>
                </a:solidFill>
              </a:rPr>
              <a:t>About State Library Queensland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27584" y="1131888"/>
            <a:ext cx="741630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Leading reference and research library in QLD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Collects &amp; preserves QLD’s cultural &amp; documentary heritage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Books, maps, newspapers, objects, artworks, photographs &amp; </a:t>
            </a:r>
            <a:r>
              <a:rPr lang="en-AU" sz="2800" dirty="0" err="1"/>
              <a:t>audiovisual</a:t>
            </a:r>
            <a:r>
              <a:rPr lang="en-AU" sz="2800" dirty="0"/>
              <a:t> items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798096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FFF24-454D-8D48-8CB4-5658982BC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AV Collection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84140-7A8F-FE47-994A-2E63C4AE0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2017 survey: </a:t>
            </a:r>
          </a:p>
          <a:p>
            <a:pPr marL="914400" lvl="1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dirty="0"/>
              <a:t>3000+ audiotapes</a:t>
            </a:r>
          </a:p>
          <a:p>
            <a:pPr marL="914400" lvl="1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dirty="0"/>
              <a:t>1300+ videotapes</a:t>
            </a:r>
          </a:p>
          <a:p>
            <a:pPr marL="914400" lvl="1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dirty="0"/>
              <a:t>1700+ optical discs</a:t>
            </a:r>
          </a:p>
          <a:p>
            <a:pPr marL="914400" lvl="1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dirty="0"/>
              <a:t>&gt;2000 motion picture films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5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FFF24-454D-8D48-8CB4-5658982BC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AV Collection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84140-7A8F-FE47-994A-2E63C4AE0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Audio: ¼”, compact cassettes, DAT, mini &amp; micro cassettes, 78s, sound discs, CDs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Video: 2”, 1”, ½”, U-</a:t>
            </a:r>
            <a:r>
              <a:rPr lang="en-AU" sz="2800" dirty="0" err="1"/>
              <a:t>matic</a:t>
            </a:r>
            <a:r>
              <a:rPr lang="en-AU" sz="2800" dirty="0"/>
              <a:t>/SP, </a:t>
            </a:r>
            <a:r>
              <a:rPr lang="en-AU" sz="2800" dirty="0" err="1"/>
              <a:t>Betacam</a:t>
            </a:r>
            <a:r>
              <a:rPr lang="en-AU" sz="2800" dirty="0"/>
              <a:t>/SP, VHS, Mini-DV, DVDs, Laser discs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800" dirty="0"/>
              <a:t>Films: 35mm; 16mm; 9.5mm; 8mm &amp; Super8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2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C2D80-6F5E-2047-9226-BFA7F9D58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sz="3200" b="1" dirty="0">
                <a:solidFill>
                  <a:srgbClr val="008FB7"/>
                </a:solidFill>
              </a:rPr>
              <a:t>Prior to Reel Rescue (till 2018)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103EC-CF28-4B4A-8ABE-8CC8D913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Films donated: 20 – 50 items per year</a:t>
            </a:r>
          </a:p>
          <a:p>
            <a:r>
              <a:rPr lang="en-US" sz="2800" dirty="0"/>
              <a:t>Budget of $8K - $18K a year </a:t>
            </a:r>
          </a:p>
          <a:p>
            <a:r>
              <a:rPr lang="en-US" sz="2800" dirty="0"/>
              <a:t>Mix of audio/video/film selected on demand e.g. clients, exhibition use, significance</a:t>
            </a:r>
          </a:p>
          <a:p>
            <a:r>
              <a:rPr lang="en-US" sz="2800" dirty="0"/>
              <a:t>Films transferred to video files for </a:t>
            </a:r>
            <a:r>
              <a:rPr lang="en-US" sz="2800" dirty="0" err="1"/>
              <a:t>digitisation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450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power point page blue">
            <a:extLst>
              <a:ext uri="{FF2B5EF4-FFF2-40B4-BE49-F238E27FC236}">
                <a16:creationId xmlns:a16="http://schemas.microsoft.com/office/drawing/2014/main" id="{B1D66B17-B41B-4298-A8D1-31D8619F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6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39750" y="339725"/>
            <a:ext cx="82087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>
                <a:solidFill>
                  <a:srgbClr val="008FB7"/>
                </a:solidFill>
              </a:rPr>
              <a:t>Queensland Library Foundation 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55576" y="1261499"/>
            <a:ext cx="741630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400" dirty="0"/>
              <a:t>An entity to raise money through donations, sponsorships &amp; grants 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400" dirty="0"/>
              <a:t>Funds assist State Library to acquire, conserve and make accessible heritage collections, and deliver library programs throughout QLD </a:t>
            </a:r>
          </a:p>
          <a:p>
            <a:pPr marL="457200" indent="-457200">
              <a:buClr>
                <a:srgbClr val="008FB7"/>
              </a:buClr>
              <a:buFont typeface="Arial" pitchFamily="34" charset="0"/>
              <a:buChar char="•"/>
            </a:pPr>
            <a:r>
              <a:rPr lang="en-AU" sz="2400" dirty="0"/>
              <a:t>2018 – Fund raising for Reel Rescue Campaign including crowd giving events</a:t>
            </a:r>
          </a:p>
        </p:txBody>
      </p:sp>
    </p:spTree>
    <p:extLst>
      <p:ext uri="{BB962C8B-B14F-4D97-AF65-F5344CB8AC3E}">
        <p14:creationId xmlns:p14="http://schemas.microsoft.com/office/powerpoint/2010/main" val="3037187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E8435C-7786-B347-A56C-8D379F6FC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33" y="0"/>
            <a:ext cx="4684334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4393"/>
      </p:ext>
    </p:extLst>
  </p:cSld>
  <p:clrMapOvr>
    <a:masterClrMapping/>
  </p:clrMapOvr>
</p:sld>
</file>

<file path=ppt/theme/theme1.xml><?xml version="1.0" encoding="utf-8"?>
<a:theme xmlns:a="http://schemas.openxmlformats.org/drawingml/2006/main" name="SLQ blue_powerpoint template">
  <a:themeElements>
    <a:clrScheme name="SLQ blue_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Q blue_powerpoin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Q blue_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blue_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blue_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blue_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blue_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Q blue_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blue_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blue_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blue_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blue_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blue_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Q blue_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Q blue_powerpoint template" id="{9B45E9BB-62F0-4264-843C-5963A0287F8D}" vid="{9E8996CF-DD57-4889-B13B-85D9431E34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923</Words>
  <Application>Microsoft Macintosh PowerPoint</Application>
  <PresentationFormat>Custom</PresentationFormat>
  <Paragraphs>126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DengXian</vt:lpstr>
      <vt:lpstr>Arial</vt:lpstr>
      <vt:lpstr>Calibri</vt:lpstr>
      <vt:lpstr>Times New Roman</vt:lpstr>
      <vt:lpstr>SLQ blue_powerpoint template</vt:lpstr>
      <vt:lpstr>PowerPoint Presentation</vt:lpstr>
      <vt:lpstr>Reel Rescue </vt:lpstr>
      <vt:lpstr>State Library of Queensland </vt:lpstr>
      <vt:lpstr>PowerPoint Presentation</vt:lpstr>
      <vt:lpstr>AV Collection</vt:lpstr>
      <vt:lpstr>AV Collection</vt:lpstr>
      <vt:lpstr>Prior to Reel Rescue (till 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Equipment for 16mm Spirit: Goldeneye: Blackmagic</vt:lpstr>
      <vt:lpstr>PowerPoint Presentation</vt:lpstr>
      <vt:lpstr>PowerPoint Presentation</vt:lpstr>
      <vt:lpstr>Tips</vt:lpstr>
      <vt:lpstr>PowerPoint Presentation</vt:lpstr>
      <vt:lpstr>Home-made Reels</vt:lpstr>
      <vt:lpstr>Mag stripes on double 16 </vt:lpstr>
      <vt:lpstr>Mag stripe applied over optical track (16mm) </vt:lpstr>
      <vt:lpstr> Vendor Comments </vt:lpstr>
      <vt:lpstr> Additional Perfs</vt:lpstr>
      <vt:lpstr>Additional Perfs - Not Uniform</vt:lpstr>
      <vt:lpstr>PowerPoint Presentation</vt:lpstr>
      <vt:lpstr>Panascope 8</vt:lpstr>
      <vt:lpstr>Summary to Date</vt:lpstr>
      <vt:lpstr>Other Tips - IT</vt:lpstr>
      <vt:lpstr>More Tips</vt:lpstr>
      <vt:lpstr>Links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Swee Cheng Wong</dc:creator>
  <cp:lastModifiedBy>Swee Cheng Wong</cp:lastModifiedBy>
  <cp:revision>108</cp:revision>
  <dcterms:created xsi:type="dcterms:W3CDTF">2020-03-12T03:41:19Z</dcterms:created>
  <dcterms:modified xsi:type="dcterms:W3CDTF">2021-11-02T06:05:34Z</dcterms:modified>
</cp:coreProperties>
</file>