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0" r:id="rId2"/>
    <p:sldId id="265" r:id="rId3"/>
    <p:sldId id="256" r:id="rId4"/>
    <p:sldId id="257" r:id="rId5"/>
    <p:sldId id="259" r:id="rId6"/>
    <p:sldId id="260" r:id="rId7"/>
    <p:sldId id="258" r:id="rId8"/>
    <p:sldId id="275" r:id="rId9"/>
    <p:sldId id="264" r:id="rId10"/>
    <p:sldId id="267" r:id="rId11"/>
    <p:sldId id="268" r:id="rId12"/>
    <p:sldId id="271" r:id="rId13"/>
    <p:sldId id="274" r:id="rId14"/>
    <p:sldId id="269" r:id="rId15"/>
    <p:sldId id="272" r:id="rId16"/>
    <p:sldId id="273" r:id="rId17"/>
    <p:sldId id="276" r:id="rId18"/>
    <p:sldId id="266" r:id="rId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496" autoAdjust="0"/>
  </p:normalViewPr>
  <p:slideViewPr>
    <p:cSldViewPr snapToGrid="0">
      <p:cViewPr varScale="1">
        <p:scale>
          <a:sx n="89" d="100"/>
          <a:sy n="89" d="100"/>
        </p:scale>
        <p:origin x="6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500907-D464-43C9-9EB0-794E48B6F7CE}" type="datetimeFigureOut">
              <a:rPr lang="en-US" smtClean="0"/>
              <a:t>7/13/2021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772476-9F7A-4310-8B34-7A4EAB77134C}" type="slidenum">
              <a:rPr lang="en-US" smtClean="0"/>
              <a:t>‹#›</a:t>
            </a:fld>
            <a:endParaRPr lang="en-US"/>
          </a:p>
        </p:txBody>
      </p:sp>
    </p:spTree>
    <p:extLst>
      <p:ext uri="{BB962C8B-B14F-4D97-AF65-F5344CB8AC3E}">
        <p14:creationId xmlns:p14="http://schemas.microsoft.com/office/powerpoint/2010/main" val="322630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onesearch.slq.qld.gov.au/primo-explore/search?query=any%2Ccontains%2Ckanaka%20OR%20Australian%20south%20sea%20islander%20OR%20south%20sea%20islander&amp;tab=slq&amp;search_scope=SLQ&amp;vid=SLQ&amp;lang=en_US&amp;offset=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lq.qld.gov.au/get-involved/fellowships-awards-residencies/blackwrite/blackwrite-writing-fellowship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lq.qld.gov.au/get-involved/fellowships-awards-residencies/blackwrite/current-blackwrite-team" TargetMode="External"/><Relationship Id="rId7" Type="http://schemas.openxmlformats.org/officeDocument/2006/relationships/hyperlink" Target="https://www.slq.qld.gov.au/get-involved/fellowships-awards-residencies/blackwrite/blackwrite-writing-fellowship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slq.qld.gov.au/get-involved/fellowships-awards-and-residencies/blackwrite/blackwrite-editing-internships" TargetMode="External"/><Relationship Id="rId5" Type="http://schemas.openxmlformats.org/officeDocument/2006/relationships/hyperlink" Target="https://www.slq.qld.gov.au/get-involved/fellowships-awards-residencies/blackwrite/submitting-blackwrite" TargetMode="External"/><Relationship Id="rId4" Type="http://schemas.openxmlformats.org/officeDocument/2006/relationships/hyperlink" Target="https://www.slq.qld.gov.au/get-involved/fellowships-awards-and-residencies/blackwrite/blackwrite-writing-fellowship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onesearch.slq.qld.gov.au/primo-explore/search?search_scope=SLQ_PCI_EBSCO&amp;vid=SLQ&amp;query=any,contains,James%20C%20Sourris%20AM%20Collection%20of%20Artist%20Interviews%20&amp;lang=en_U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72476-9F7A-4310-8B34-7A4EAB77134C}" type="slidenum">
              <a:rPr lang="en-US" smtClean="0"/>
              <a:t>1</a:t>
            </a:fld>
            <a:endParaRPr lang="en-US"/>
          </a:p>
        </p:txBody>
      </p:sp>
    </p:spTree>
    <p:extLst>
      <p:ext uri="{BB962C8B-B14F-4D97-AF65-F5344CB8AC3E}">
        <p14:creationId xmlns:p14="http://schemas.microsoft.com/office/powerpoint/2010/main" val="367958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for Twenty: Two decades of Qld Photography</a:t>
            </a:r>
          </a:p>
          <a:p>
            <a:pPr marL="171450" indent="-171450">
              <a:buFontTx/>
              <a:buChar char="-"/>
            </a:pPr>
            <a:r>
              <a:rPr lang="en-US" dirty="0"/>
              <a:t>Is an online exhibition</a:t>
            </a:r>
          </a:p>
          <a:p>
            <a:pPr marL="171450" indent="-171450">
              <a:buFontTx/>
              <a:buChar char="-"/>
            </a:pPr>
            <a:r>
              <a:rPr lang="en-US" dirty="0"/>
              <a:t>Curriculum Connect has 4 resources for this exhibition- For </a:t>
            </a:r>
            <a:r>
              <a:rPr lang="en-US" dirty="0" err="1"/>
              <a:t>Yrs</a:t>
            </a:r>
            <a:r>
              <a:rPr lang="en-US" dirty="0"/>
              <a:t> 11 and 12 art as lens, art as code, year 7-8 and years 9-10</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0772476-9F7A-4310-8B34-7A4EAB77134C}" type="slidenum">
              <a:rPr lang="en-US" smtClean="0"/>
              <a:t>10</a:t>
            </a:fld>
            <a:endParaRPr lang="en-US"/>
          </a:p>
        </p:txBody>
      </p:sp>
    </p:spTree>
    <p:extLst>
      <p:ext uri="{BB962C8B-B14F-4D97-AF65-F5344CB8AC3E}">
        <p14:creationId xmlns:p14="http://schemas.microsoft.com/office/powerpoint/2010/main" val="785820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Spoken</a:t>
            </a:r>
          </a:p>
          <a:p>
            <a:r>
              <a:rPr lang="en-US" dirty="0"/>
              <a:t>Amazing resource- stimulus experience in a neat package</a:t>
            </a:r>
          </a:p>
          <a:p>
            <a:endParaRPr lang="en-US" dirty="0"/>
          </a:p>
          <a:p>
            <a:r>
              <a:rPr lang="en-US" dirty="0"/>
              <a:t>Has a virtual tour of the Spoken exhibition that was held onsite in 2018</a:t>
            </a:r>
          </a:p>
          <a:p>
            <a:r>
              <a:rPr lang="en-US" dirty="0"/>
              <a:t>Videos of the curators talks</a:t>
            </a:r>
          </a:p>
          <a:p>
            <a:r>
              <a:rPr lang="en-US" dirty="0"/>
              <a:t>Digital interactive that will provide the name of the local First Nations people and their language, and examples of key vocab</a:t>
            </a:r>
          </a:p>
          <a:p>
            <a:r>
              <a:rPr lang="en-US" dirty="0"/>
              <a:t>7  Short videos of language speakers talking about the importance of preserving languages</a:t>
            </a:r>
          </a:p>
          <a:p>
            <a:endParaRPr lang="en-US" dirty="0"/>
          </a:p>
          <a:p>
            <a:r>
              <a:rPr lang="en-US" dirty="0"/>
              <a:t>Powerful.  </a:t>
            </a:r>
          </a:p>
          <a:p>
            <a:endParaRPr lang="en-US" dirty="0"/>
          </a:p>
        </p:txBody>
      </p:sp>
      <p:sp>
        <p:nvSpPr>
          <p:cNvPr id="4" name="Slide Number Placeholder 3"/>
          <p:cNvSpPr>
            <a:spLocks noGrp="1"/>
          </p:cNvSpPr>
          <p:nvPr>
            <p:ph type="sldNum" sz="quarter" idx="5"/>
          </p:nvPr>
        </p:nvSpPr>
        <p:spPr/>
        <p:txBody>
          <a:bodyPr/>
          <a:lstStyle/>
          <a:p>
            <a:fld id="{90772476-9F7A-4310-8B34-7A4EAB77134C}" type="slidenum">
              <a:rPr lang="en-US" smtClean="0"/>
              <a:t>11</a:t>
            </a:fld>
            <a:endParaRPr lang="en-US"/>
          </a:p>
        </p:txBody>
      </p:sp>
    </p:spTree>
    <p:extLst>
      <p:ext uri="{BB962C8B-B14F-4D97-AF65-F5344CB8AC3E}">
        <p14:creationId xmlns:p14="http://schemas.microsoft.com/office/powerpoint/2010/main" val="652325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Plantation Voices is State Library’s portal to Australian South Sea Islander culture and history in Queensland. Over time State Library has cultivated resources and collections telling the story of Australian South Sea Islanders and celebrating their contributions to contemporary Queensland.</a:t>
            </a:r>
          </a:p>
          <a:p>
            <a:endParaRPr lang="en-US" sz="1200" b="0" i="0"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endParaRPr>
          </a:p>
          <a:p>
            <a:r>
              <a:rPr lang="en-US" sz="1200" b="0" i="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Curriculum Connect new resource built as stimulus toolkit to explore the experiences of South Sea islanders. </a:t>
            </a:r>
            <a:br>
              <a:rPr lang="en-US" sz="1200" b="0" i="0" u="non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rPr>
            </a:br>
            <a:endParaRPr lang="en-US" sz="1200" b="0" i="0" u="none" kern="1200" dirty="0">
              <a:solidFill>
                <a:srgbClr val="0563C1"/>
              </a:solidFill>
              <a:effectLst/>
              <a:latin typeface="+mn-lt"/>
              <a:ea typeface="+mn-ea"/>
              <a:cs typeface="+mn-cs"/>
            </a:endParaRPr>
          </a:p>
          <a:p>
            <a:r>
              <a:rPr lang="en-US" sz="1200" b="0" i="0" u="none" kern="1200" dirty="0">
                <a:solidFill>
                  <a:srgbClr val="0563C1"/>
                </a:solidFill>
                <a:effectLst/>
                <a:latin typeface="+mn-lt"/>
                <a:ea typeface="+mn-ea"/>
                <a:cs typeface="+mn-cs"/>
              </a:rPr>
              <a:t>Series of activities that explore the topic</a:t>
            </a:r>
          </a:p>
          <a:p>
            <a:endParaRPr lang="en-US" b="0" u="none" dirty="0"/>
          </a:p>
        </p:txBody>
      </p:sp>
      <p:sp>
        <p:nvSpPr>
          <p:cNvPr id="4" name="Slide Number Placeholder 3"/>
          <p:cNvSpPr>
            <a:spLocks noGrp="1"/>
          </p:cNvSpPr>
          <p:nvPr>
            <p:ph type="sldNum" sz="quarter" idx="5"/>
          </p:nvPr>
        </p:nvSpPr>
        <p:spPr/>
        <p:txBody>
          <a:bodyPr/>
          <a:lstStyle/>
          <a:p>
            <a:fld id="{90772476-9F7A-4310-8B34-7A4EAB77134C}" type="slidenum">
              <a:rPr lang="en-US" smtClean="0"/>
              <a:t>12</a:t>
            </a:fld>
            <a:endParaRPr lang="en-US"/>
          </a:p>
        </p:txBody>
      </p:sp>
    </p:spTree>
    <p:extLst>
      <p:ext uri="{BB962C8B-B14F-4D97-AF65-F5344CB8AC3E}">
        <p14:creationId xmlns:p14="http://schemas.microsoft.com/office/powerpoint/2010/main" val="98482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3"/>
              </a:rPr>
              <a:t>Very rich resource to assist with artists books . Can be downloaded from Curriculum Connect. </a:t>
            </a:r>
            <a:br>
              <a:rPr lang="en-US" sz="1200" b="0" i="0" kern="1200" dirty="0">
                <a:solidFill>
                  <a:schemeClr val="tx1"/>
                </a:solidFill>
                <a:effectLst/>
                <a:latin typeface="+mn-lt"/>
                <a:ea typeface="+mn-ea"/>
                <a:cs typeface="+mn-cs"/>
                <a:hlinkClick r:id="rId3"/>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0772476-9F7A-4310-8B34-7A4EAB77134C}" type="slidenum">
              <a:rPr lang="en-US" smtClean="0"/>
              <a:t>13</a:t>
            </a:fld>
            <a:endParaRPr lang="en-US"/>
          </a:p>
        </p:txBody>
      </p:sp>
    </p:spTree>
    <p:extLst>
      <p:ext uri="{BB962C8B-B14F-4D97-AF65-F5344CB8AC3E}">
        <p14:creationId xmlns:p14="http://schemas.microsoft.com/office/powerpoint/2010/main" val="3624087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https://www.slq.qld.gov.au/school-visits</a:t>
            </a:r>
          </a:p>
          <a:p>
            <a:endParaRPr lang="en-US" dirty="0"/>
          </a:p>
          <a:p>
            <a:r>
              <a:rPr lang="en-US" dirty="0"/>
              <a:t>5 different onsite offers plus  ANZAC Square.</a:t>
            </a:r>
          </a:p>
          <a:p>
            <a:endParaRPr lang="en-US" dirty="0"/>
          </a:p>
          <a:p>
            <a:r>
              <a:rPr lang="en-US" dirty="0"/>
              <a:t>New offer coming in Term 4 Art in Public Spaces – self guided tour of three key First Nations works that tie to eth architecture of the building. </a:t>
            </a:r>
          </a:p>
        </p:txBody>
      </p:sp>
      <p:sp>
        <p:nvSpPr>
          <p:cNvPr id="4" name="Slide Number Placeholder 3"/>
          <p:cNvSpPr>
            <a:spLocks noGrp="1"/>
          </p:cNvSpPr>
          <p:nvPr>
            <p:ph type="sldNum" sz="quarter" idx="5"/>
          </p:nvPr>
        </p:nvSpPr>
        <p:spPr/>
        <p:txBody>
          <a:bodyPr/>
          <a:lstStyle/>
          <a:p>
            <a:fld id="{90772476-9F7A-4310-8B34-7A4EAB77134C}" type="slidenum">
              <a:rPr lang="en-US" smtClean="0"/>
              <a:t>14</a:t>
            </a:fld>
            <a:endParaRPr lang="en-US"/>
          </a:p>
        </p:txBody>
      </p:sp>
    </p:spTree>
    <p:extLst>
      <p:ext uri="{BB962C8B-B14F-4D97-AF65-F5344CB8AC3E}">
        <p14:creationId xmlns:p14="http://schemas.microsoft.com/office/powerpoint/2010/main" val="2483025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onsite exhibitions and coming up</a:t>
            </a:r>
          </a:p>
          <a:p>
            <a:endParaRPr lang="en-US" dirty="0"/>
          </a:p>
          <a:p>
            <a:r>
              <a:rPr lang="en-US" sz="1200" b="0" i="0" kern="1200" dirty="0">
                <a:solidFill>
                  <a:schemeClr val="tx1"/>
                </a:solidFill>
                <a:effectLst/>
                <a:latin typeface="+mn-lt"/>
                <a:ea typeface="+mn-ea"/>
                <a:cs typeface="+mn-cs"/>
              </a:rPr>
              <a:t>Now until 14 November 10 am – 5 pm daily SLQ gallery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Pause, breathe and notice the complexity and beauty of plants.</a:t>
            </a:r>
          </a:p>
          <a:p>
            <a:r>
              <a:rPr lang="en-US" sz="1200" b="0" i="1" kern="1200" dirty="0">
                <a:solidFill>
                  <a:schemeClr val="tx1"/>
                </a:solidFill>
                <a:effectLst/>
                <a:latin typeface="+mn-lt"/>
                <a:ea typeface="+mn-ea"/>
                <a:cs typeface="+mn-cs"/>
              </a:rPr>
              <a:t>Entwined: plants and people</a:t>
            </a:r>
            <a:r>
              <a:rPr lang="en-US" sz="1200" b="0" i="0" kern="1200" dirty="0">
                <a:solidFill>
                  <a:schemeClr val="tx1"/>
                </a:solidFill>
                <a:effectLst/>
                <a:latin typeface="+mn-lt"/>
                <a:ea typeface="+mn-ea"/>
                <a:cs typeface="+mn-cs"/>
              </a:rPr>
              <a:t> explores our intrinsic relationship with plants through photography, illustrations, immersive projections, and historical objects.  </a:t>
            </a:r>
          </a:p>
          <a:p>
            <a:r>
              <a:rPr lang="en-US" sz="1200" b="0" i="0" kern="1200" dirty="0">
                <a:solidFill>
                  <a:schemeClr val="tx1"/>
                </a:solidFill>
                <a:effectLst/>
                <a:latin typeface="+mn-lt"/>
                <a:ea typeface="+mn-ea"/>
                <a:cs typeface="+mn-cs"/>
              </a:rPr>
              <a:t>In this evocative State Library of Queensland exhibition, </a:t>
            </a:r>
            <a:r>
              <a:rPr lang="en-US" sz="1200" b="0" i="1" kern="1200" dirty="0">
                <a:solidFill>
                  <a:schemeClr val="tx1"/>
                </a:solidFill>
                <a:effectLst/>
                <a:latin typeface="+mn-lt"/>
                <a:ea typeface="+mn-ea"/>
                <a:cs typeface="+mn-cs"/>
              </a:rPr>
              <a:t>Entwined</a:t>
            </a:r>
            <a:r>
              <a:rPr lang="en-US" sz="1200" b="0" i="0" kern="1200" dirty="0">
                <a:solidFill>
                  <a:schemeClr val="tx1"/>
                </a:solidFill>
                <a:effectLst/>
                <a:latin typeface="+mn-lt"/>
                <a:ea typeface="+mn-ea"/>
                <a:cs typeface="+mn-cs"/>
              </a:rPr>
              <a:t> displays the transformative works of award-winning creatives as they document and reinterpret plant life in modern Australia. </a:t>
            </a:r>
          </a:p>
          <a:p>
            <a:r>
              <a:rPr lang="en-US" sz="1200" b="0" i="1" kern="1200" dirty="0">
                <a:solidFill>
                  <a:schemeClr val="tx1"/>
                </a:solidFill>
                <a:effectLst/>
                <a:latin typeface="+mn-lt"/>
                <a:ea typeface="+mn-ea"/>
                <a:cs typeface="+mn-cs"/>
              </a:rPr>
              <a:t>Entwined</a:t>
            </a:r>
            <a:r>
              <a:rPr lang="en-US" sz="1200" b="0" i="0" kern="1200" dirty="0">
                <a:solidFill>
                  <a:schemeClr val="tx1"/>
                </a:solidFill>
                <a:effectLst/>
                <a:latin typeface="+mn-lt"/>
                <a:ea typeface="+mn-ea"/>
                <a:cs typeface="+mn-cs"/>
              </a:rPr>
              <a:t> also digs into State Library’s rare and beautiful botanical collections, exploring our day-to-day connection with plants, unfurling fascinating historical and contemporary stories in the process.  </a:t>
            </a:r>
          </a:p>
          <a:p>
            <a:r>
              <a:rPr lang="en-US" sz="1200" b="0" i="0" kern="1200" dirty="0">
                <a:solidFill>
                  <a:schemeClr val="tx1"/>
                </a:solidFill>
                <a:effectLst/>
                <a:latin typeface="+mn-lt"/>
                <a:ea typeface="+mn-ea"/>
                <a:cs typeface="+mn-cs"/>
              </a:rPr>
              <a:t>See how our lives are experienced and, at times, defined through our interactions with plants across social, emotional, scientific, and creative </a:t>
            </a:r>
            <a:r>
              <a:rPr lang="en-US" sz="1200" b="0" i="0" kern="1200" dirty="0" err="1">
                <a:solidFill>
                  <a:schemeClr val="tx1"/>
                </a:solidFill>
                <a:effectLst/>
                <a:latin typeface="+mn-lt"/>
                <a:ea typeface="+mn-ea"/>
                <a:cs typeface="+mn-cs"/>
              </a:rPr>
              <a:t>endeavours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Highlights include:   </a:t>
            </a:r>
          </a:p>
          <a:p>
            <a:r>
              <a:rPr lang="en-US" sz="1200" b="0" i="0" kern="1200" dirty="0">
                <a:solidFill>
                  <a:schemeClr val="tx1"/>
                </a:solidFill>
                <a:effectLst/>
                <a:latin typeface="+mn-lt"/>
                <a:ea typeface="+mn-ea"/>
                <a:cs typeface="+mn-cs"/>
              </a:rPr>
              <a:t>Joseph Banks' </a:t>
            </a:r>
            <a:r>
              <a:rPr lang="en-US" sz="1200" b="0" i="1" kern="1200" dirty="0">
                <a:solidFill>
                  <a:schemeClr val="tx1"/>
                </a:solidFill>
                <a:effectLst/>
                <a:latin typeface="+mn-lt"/>
                <a:ea typeface="+mn-ea"/>
                <a:cs typeface="+mn-cs"/>
              </a:rPr>
              <a:t>Florilegium</a:t>
            </a:r>
            <a:r>
              <a:rPr lang="en-US" sz="1200" b="0" i="0" kern="1200" dirty="0">
                <a:solidFill>
                  <a:schemeClr val="tx1"/>
                </a:solidFill>
                <a:effectLst/>
                <a:latin typeface="+mn-lt"/>
                <a:ea typeface="+mn-ea"/>
                <a:cs typeface="+mn-cs"/>
              </a:rPr>
              <a:t> and the works of Ferdinand Bauer  </a:t>
            </a:r>
          </a:p>
          <a:p>
            <a:r>
              <a:rPr lang="en-US" sz="1200" b="0" i="0" kern="1200" dirty="0">
                <a:solidFill>
                  <a:schemeClr val="tx1"/>
                </a:solidFill>
                <a:effectLst/>
                <a:latin typeface="+mn-lt"/>
                <a:ea typeface="+mn-ea"/>
                <a:cs typeface="+mn-cs"/>
              </a:rPr>
              <a:t>Man &amp; Wah’s immersive videography and Donna Davis' creative plant displacements</a:t>
            </a:r>
          </a:p>
          <a:p>
            <a:r>
              <a:rPr lang="en-US" sz="1200" b="0" i="0" kern="1200" dirty="0">
                <a:solidFill>
                  <a:schemeClr val="tx1"/>
                </a:solidFill>
                <a:effectLst/>
                <a:latin typeface="+mn-lt"/>
                <a:ea typeface="+mn-ea"/>
                <a:cs typeface="+mn-cs"/>
              </a:rPr>
              <a:t>The rare and unique  </a:t>
            </a:r>
            <a:r>
              <a:rPr lang="en-US" sz="1200" b="0" i="1" kern="1200" dirty="0">
                <a:solidFill>
                  <a:schemeClr val="tx1"/>
                </a:solidFill>
                <a:effectLst/>
                <a:latin typeface="+mn-lt"/>
                <a:ea typeface="+mn-ea"/>
                <a:cs typeface="+mn-cs"/>
              </a:rPr>
              <a:t>Queensland Nineteenth Century Fern Album</a:t>
            </a:r>
            <a:r>
              <a:rPr lang="en-US" sz="1200" b="0" i="0" kern="1200" dirty="0">
                <a:solidFill>
                  <a:schemeClr val="tx1"/>
                </a:solidFill>
                <a:effectLst/>
                <a:latin typeface="+mn-lt"/>
                <a:ea typeface="+mn-ea"/>
                <a:cs typeface="+mn-cs"/>
              </a:rPr>
              <a:t> 1883-1884</a:t>
            </a:r>
          </a:p>
          <a:p>
            <a:r>
              <a:rPr lang="en-US" sz="1200" b="0" i="0" kern="1200" dirty="0">
                <a:solidFill>
                  <a:schemeClr val="tx1"/>
                </a:solidFill>
                <a:effectLst/>
                <a:latin typeface="+mn-lt"/>
                <a:ea typeface="+mn-ea"/>
                <a:cs typeface="+mn-cs"/>
              </a:rPr>
              <a:t>Aboriginal and Torres Strait Islander traditional knowledge of plants as technology in </a:t>
            </a:r>
            <a:r>
              <a:rPr lang="en-US" sz="1200" b="0" i="0" kern="1200" dirty="0" err="1">
                <a:solidFill>
                  <a:schemeClr val="tx1"/>
                </a:solidFill>
                <a:effectLst/>
                <a:latin typeface="+mn-lt"/>
                <a:ea typeface="+mn-ea"/>
                <a:cs typeface="+mn-cs"/>
              </a:rPr>
              <a:t>Bicornual</a:t>
            </a:r>
            <a:r>
              <a:rPr lang="en-US" sz="1200" b="0" i="0" kern="1200" dirty="0">
                <a:solidFill>
                  <a:schemeClr val="tx1"/>
                </a:solidFill>
                <a:effectLst/>
                <a:latin typeface="+mn-lt"/>
                <a:ea typeface="+mn-ea"/>
                <a:cs typeface="+mn-cs"/>
              </a:rPr>
              <a:t> baskets, </a:t>
            </a:r>
            <a:r>
              <a:rPr lang="en-US" sz="1200" b="0" i="0" kern="1200" dirty="0" err="1">
                <a:solidFill>
                  <a:schemeClr val="tx1"/>
                </a:solidFill>
                <a:effectLst/>
                <a:latin typeface="+mn-lt"/>
                <a:ea typeface="+mn-ea"/>
                <a:cs typeface="+mn-cs"/>
              </a:rPr>
              <a:t>Wujal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Wujal</a:t>
            </a:r>
            <a:r>
              <a:rPr lang="en-US" sz="1200" b="0" i="0" kern="1200" dirty="0">
                <a:solidFill>
                  <a:schemeClr val="tx1"/>
                </a:solidFill>
                <a:effectLst/>
                <a:latin typeface="+mn-lt"/>
                <a:ea typeface="+mn-ea"/>
                <a:cs typeface="+mn-cs"/>
              </a:rPr>
              <a:t> mullet spear making and </a:t>
            </a:r>
            <a:r>
              <a:rPr lang="en-US" sz="1200" b="0" i="0" kern="1200" dirty="0" err="1">
                <a:solidFill>
                  <a:schemeClr val="tx1"/>
                </a:solidFill>
                <a:effectLst/>
                <a:latin typeface="+mn-lt"/>
                <a:ea typeface="+mn-ea"/>
                <a:cs typeface="+mn-cs"/>
              </a:rPr>
              <a:t>Kowanyama</a:t>
            </a:r>
            <a:r>
              <a:rPr lang="en-US" sz="1200" b="0" i="0" kern="1200" dirty="0">
                <a:solidFill>
                  <a:schemeClr val="tx1"/>
                </a:solidFill>
                <a:effectLst/>
                <a:latin typeface="+mn-lt"/>
                <a:ea typeface="+mn-ea"/>
                <a:cs typeface="+mn-cs"/>
              </a:rPr>
              <a:t> basket making  </a:t>
            </a:r>
          </a:p>
          <a:p>
            <a:r>
              <a:rPr lang="en-US" sz="1200" b="0" i="0" kern="1200" dirty="0">
                <a:solidFill>
                  <a:schemeClr val="tx1"/>
                </a:solidFill>
                <a:effectLst/>
                <a:latin typeface="+mn-lt"/>
                <a:ea typeface="+mn-ea"/>
                <a:cs typeface="+mn-cs"/>
              </a:rPr>
              <a:t>Enjoy in-person tours of the exhibition to deepen your connection to plants.  </a:t>
            </a:r>
          </a:p>
          <a:p>
            <a:r>
              <a:rPr lang="en-US" sz="1200" b="0" i="0" kern="1200" dirty="0">
                <a:solidFill>
                  <a:schemeClr val="tx1"/>
                </a:solidFill>
                <a:effectLst/>
                <a:latin typeface="+mn-lt"/>
                <a:ea typeface="+mn-ea"/>
                <a:cs typeface="+mn-cs"/>
              </a:rPr>
              <a:t>Join a workshop or talking event to continue the broader conversation of plants and people.  </a:t>
            </a:r>
          </a:p>
          <a:p>
            <a:endParaRPr lang="en-US" dirty="0"/>
          </a:p>
          <a:p>
            <a:r>
              <a:rPr lang="en-US" dirty="0"/>
              <a:t>Big Voices – resource for this-</a:t>
            </a:r>
          </a:p>
          <a:p>
            <a:r>
              <a:rPr lang="en-US" dirty="0"/>
              <a:t> On until 8 August</a:t>
            </a:r>
          </a:p>
          <a:p>
            <a:endParaRPr lang="en-US" dirty="0"/>
          </a:p>
          <a:p>
            <a:r>
              <a:rPr lang="en-US" dirty="0"/>
              <a:t>Deadly Threads</a:t>
            </a:r>
          </a:p>
          <a:p>
            <a:r>
              <a:rPr lang="en-US" sz="1200" b="0" i="0" kern="1200" dirty="0">
                <a:solidFill>
                  <a:schemeClr val="tx1"/>
                </a:solidFill>
                <a:effectLst/>
                <a:latin typeface="+mn-lt"/>
                <a:ea typeface="+mn-ea"/>
                <a:cs typeface="+mn-cs"/>
              </a:rPr>
              <a:t>Free showcase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27 March - 15 August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kuril dhagun, level 1</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#slqDeadlyThreads</a:t>
            </a:r>
          </a:p>
          <a:p>
            <a:r>
              <a:rPr lang="en-US" sz="1200" b="0" i="1" kern="1200" dirty="0">
                <a:solidFill>
                  <a:schemeClr val="tx1"/>
                </a:solidFill>
                <a:effectLst/>
                <a:latin typeface="+mn-lt"/>
                <a:ea typeface="+mn-ea"/>
                <a:cs typeface="+mn-cs"/>
              </a:rPr>
              <a:t>Deadly Threads</a:t>
            </a:r>
            <a:r>
              <a:rPr lang="en-US" sz="1200" b="0" i="0" kern="1200" dirty="0">
                <a:solidFill>
                  <a:schemeClr val="tx1"/>
                </a:solidFill>
                <a:effectLst/>
                <a:latin typeface="+mn-lt"/>
                <a:ea typeface="+mn-ea"/>
                <a:cs typeface="+mn-cs"/>
              </a:rPr>
              <a:t> is a showcase of singlets, shirts, polos and jerseys created by Aboriginal and Torres Strait Islander peoples from across Queensland.</a:t>
            </a:r>
          </a:p>
          <a:p>
            <a:r>
              <a:rPr lang="en-US" sz="1200" b="0" i="0" kern="1200" dirty="0">
                <a:solidFill>
                  <a:schemeClr val="tx1"/>
                </a:solidFill>
                <a:effectLst/>
                <a:latin typeface="+mn-lt"/>
                <a:ea typeface="+mn-ea"/>
                <a:cs typeface="+mn-cs"/>
              </a:rPr>
              <a:t>It explores the significance of these pieces as symbols of identity, celebration and unity. They have been developed to protest, commemorate special occasions and historical events and tell stories of Aboriginal and Torres Strait Islander history and cultures.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0772476-9F7A-4310-8B34-7A4EAB77134C}" type="slidenum">
              <a:rPr lang="en-US" smtClean="0"/>
              <a:t>15</a:t>
            </a:fld>
            <a:endParaRPr lang="en-US"/>
          </a:p>
        </p:txBody>
      </p:sp>
    </p:spTree>
    <p:extLst>
      <p:ext uri="{BB962C8B-B14F-4D97-AF65-F5344CB8AC3E}">
        <p14:creationId xmlns:p14="http://schemas.microsoft.com/office/powerpoint/2010/main" val="81288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 also teach English- Sovereign Stories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black&amp;write</a:t>
            </a:r>
            <a:r>
              <a:rPr lang="en-US" sz="1200" b="0" i="0" kern="1200" dirty="0">
                <a:solidFill>
                  <a:schemeClr val="tx1"/>
                </a:solidFill>
                <a:effectLst/>
                <a:latin typeface="+mn-lt"/>
                <a:ea typeface="+mn-ea"/>
                <a:cs typeface="+mn-cs"/>
              </a:rPr>
              <a:t>! is here for all First Nations writers and editors. We are a national project with a dual focus on First Nations writing and editing. We’re also the first project of our kind in Australia. Check out more about the </a:t>
            </a:r>
            <a:r>
              <a:rPr lang="en-US" sz="1200" b="0" i="0" kern="1200" dirty="0">
                <a:solidFill>
                  <a:schemeClr val="tx1"/>
                </a:solidFill>
                <a:effectLst/>
                <a:latin typeface="+mn-lt"/>
                <a:ea typeface="+mn-ea"/>
                <a:cs typeface="+mn-cs"/>
                <a:hlinkClick r:id="rId3"/>
              </a:rPr>
              <a:t>current team and the </a:t>
            </a:r>
            <a:r>
              <a:rPr lang="en-US" sz="1200" b="0" i="0" kern="1200" dirty="0" err="1">
                <a:solidFill>
                  <a:schemeClr val="tx1"/>
                </a:solidFill>
                <a:effectLst/>
                <a:latin typeface="+mn-lt"/>
                <a:ea typeface="+mn-ea"/>
                <a:cs typeface="+mn-cs"/>
                <a:hlinkClick r:id="rId3"/>
              </a:rPr>
              <a:t>black&amp;write</a:t>
            </a:r>
            <a:r>
              <a:rPr lang="en-US" sz="1200" b="0" i="0" kern="1200" dirty="0">
                <a:solidFill>
                  <a:schemeClr val="tx1"/>
                </a:solidFill>
                <a:effectLst/>
                <a:latin typeface="+mn-lt"/>
                <a:ea typeface="+mn-ea"/>
                <a:cs typeface="+mn-cs"/>
                <a:hlinkClick r:id="rId3"/>
              </a:rPr>
              <a:t>! history</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 Writing Fellowships</a:t>
            </a:r>
          </a:p>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black&amp;write</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Writing Fellowships</a:t>
            </a:r>
            <a:r>
              <a:rPr lang="en-US" sz="1200" b="0" i="0" kern="1200" dirty="0">
                <a:solidFill>
                  <a:schemeClr val="tx1"/>
                </a:solidFill>
                <a:effectLst/>
                <a:latin typeface="+mn-lt"/>
                <a:ea typeface="+mn-ea"/>
                <a:cs typeface="+mn-cs"/>
              </a:rPr>
              <a:t> are offered annually to two Aboriginal and/or Torres Strait Islander writers. The fellowships include a prize of $10,000, editorial development and publication opportunities. The 2022 Fellowship competition will open later this year. Find out more about </a:t>
            </a:r>
            <a:r>
              <a:rPr lang="en-US" sz="1200" b="0" i="0" kern="1200" dirty="0">
                <a:solidFill>
                  <a:schemeClr val="tx1"/>
                </a:solidFill>
                <a:effectLst/>
                <a:latin typeface="+mn-lt"/>
                <a:ea typeface="+mn-ea"/>
                <a:cs typeface="+mn-cs"/>
                <a:hlinkClick r:id="rId5"/>
              </a:rPr>
              <a:t>submitting to the competition</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 Editing Internships</a:t>
            </a:r>
          </a:p>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black&amp;write</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6"/>
              </a:rPr>
              <a:t>Editing Internships</a:t>
            </a:r>
            <a:r>
              <a:rPr lang="en-US" sz="1200" b="0" i="0" kern="1200" dirty="0">
                <a:solidFill>
                  <a:schemeClr val="tx1"/>
                </a:solidFill>
                <a:effectLst/>
                <a:latin typeface="+mn-lt"/>
                <a:ea typeface="+mn-ea"/>
                <a:cs typeface="+mn-cs"/>
              </a:rPr>
              <a:t> recruit, train and mentor Aboriginal and/or Torres Strait Islander editors. Interns get hands-on editing experience while working on the winning Fellowship manuscripts. </a:t>
            </a:r>
          </a:p>
          <a:p>
            <a:br>
              <a:rPr lang="en-US" sz="1200" b="0" i="0" kern="1200" dirty="0">
                <a:solidFill>
                  <a:schemeClr val="tx1"/>
                </a:solidFill>
                <a:effectLst/>
                <a:latin typeface="+mn-lt"/>
                <a:ea typeface="+mn-ea"/>
                <a:cs typeface="+mn-cs"/>
                <a:hlinkClick r:id="rId7"/>
              </a:rPr>
            </a:br>
            <a:endParaRPr lang="en-US" dirty="0"/>
          </a:p>
        </p:txBody>
      </p:sp>
      <p:sp>
        <p:nvSpPr>
          <p:cNvPr id="4" name="Slide Number Placeholder 3"/>
          <p:cNvSpPr>
            <a:spLocks noGrp="1"/>
          </p:cNvSpPr>
          <p:nvPr>
            <p:ph type="sldNum" sz="quarter" idx="5"/>
          </p:nvPr>
        </p:nvSpPr>
        <p:spPr/>
        <p:txBody>
          <a:bodyPr/>
          <a:lstStyle/>
          <a:p>
            <a:fld id="{90772476-9F7A-4310-8B34-7A4EAB77134C}" type="slidenum">
              <a:rPr lang="en-US" smtClean="0"/>
              <a:t>16</a:t>
            </a:fld>
            <a:endParaRPr lang="en-US"/>
          </a:p>
        </p:txBody>
      </p:sp>
    </p:spTree>
    <p:extLst>
      <p:ext uri="{BB962C8B-B14F-4D97-AF65-F5344CB8AC3E}">
        <p14:creationId xmlns:p14="http://schemas.microsoft.com/office/powerpoint/2010/main" val="380127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Black Opium</a:t>
            </a:r>
            <a:r>
              <a:rPr lang="en-US" sz="1200" b="0" i="0" kern="1200" dirty="0">
                <a:solidFill>
                  <a:schemeClr val="tx1"/>
                </a:solidFill>
                <a:effectLst/>
                <a:latin typeface="+mn-lt"/>
                <a:ea typeface="+mn-ea"/>
                <a:cs typeface="+mn-cs"/>
              </a:rPr>
              <a:t> is located on level 4 and acts as a prelude to the John Oxley Library.</a:t>
            </a:r>
          </a:p>
          <a:p>
            <a:r>
              <a:rPr lang="en-US" sz="1200" b="0" i="0" kern="1200" dirty="0">
                <a:solidFill>
                  <a:schemeClr val="tx1"/>
                </a:solidFill>
                <a:effectLst/>
                <a:latin typeface="+mn-lt"/>
                <a:ea typeface="+mn-ea"/>
                <a:cs typeface="+mn-cs"/>
              </a:rPr>
              <a:t>Suspended poppy heads arranged in the shape of the infinity symbol connect to a series of seven small rooms representing different ambiances and cultures, exploring themes of history, memory and politics through sculptural installations and photographs. </a:t>
            </a:r>
            <a:r>
              <a:rPr lang="en-US" sz="1200" b="0" i="1" kern="1200" dirty="0">
                <a:solidFill>
                  <a:schemeClr val="tx1"/>
                </a:solidFill>
                <a:effectLst/>
                <a:latin typeface="+mn-lt"/>
                <a:ea typeface="+mn-ea"/>
                <a:cs typeface="+mn-cs"/>
              </a:rPr>
              <a:t>Black Opium</a:t>
            </a:r>
            <a:r>
              <a:rPr lang="en-US" sz="1200" b="0" i="0" kern="1200" dirty="0">
                <a:solidFill>
                  <a:schemeClr val="tx1"/>
                </a:solidFill>
                <a:effectLst/>
                <a:latin typeface="+mn-lt"/>
                <a:ea typeface="+mn-ea"/>
                <a:cs typeface="+mn-cs"/>
              </a:rPr>
              <a:t> was commissioned as part of the State Library's 2006 redevelopment and was designed to draw visitors along the Knowledge Walk.</a:t>
            </a:r>
          </a:p>
          <a:p>
            <a:r>
              <a:rPr lang="en-US" sz="1200" b="0" i="0" kern="1200" dirty="0">
                <a:solidFill>
                  <a:schemeClr val="tx1"/>
                </a:solidFill>
                <a:effectLst/>
                <a:latin typeface="+mn-lt"/>
                <a:ea typeface="+mn-ea"/>
                <a:cs typeface="+mn-cs"/>
              </a:rPr>
              <a:t>Foley says her work gives Queenslanders an opportunity to confront and understand parts of their history.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Black Opium has  a dedicated webpage – which includes some essays and critical writing to help students understand the concepts and the work.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MAIWAR </a:t>
            </a:r>
            <a:r>
              <a:rPr lang="en-US" sz="1200" b="0" i="0" kern="1200" dirty="0" err="1">
                <a:solidFill>
                  <a:schemeClr val="tx1"/>
                </a:solidFill>
                <a:effectLst/>
                <a:latin typeface="+mn-lt"/>
                <a:ea typeface="+mn-ea"/>
                <a:cs typeface="+mn-cs"/>
              </a:rPr>
              <a:t>Yunggulba</a:t>
            </a:r>
            <a:r>
              <a:rPr lang="en-US" sz="1200" b="0" i="0" kern="1200" dirty="0">
                <a:solidFill>
                  <a:schemeClr val="tx1"/>
                </a:solidFill>
                <a:effectLst/>
                <a:latin typeface="+mn-lt"/>
                <a:ea typeface="+mn-ea"/>
                <a:cs typeface="+mn-cs"/>
              </a:rPr>
              <a:t> by Megan Cope</a:t>
            </a:r>
          </a:p>
          <a:p>
            <a:r>
              <a:rPr lang="en-US" sz="1200" b="0" i="0" kern="1200" dirty="0">
                <a:solidFill>
                  <a:schemeClr val="tx1"/>
                </a:solidFill>
                <a:effectLst/>
                <a:latin typeface="+mn-lt"/>
                <a:ea typeface="+mn-ea"/>
                <a:cs typeface="+mn-cs"/>
              </a:rPr>
              <a:t>A continuation of the </a:t>
            </a:r>
            <a:r>
              <a:rPr lang="en-US" sz="1200" b="0" i="0" kern="1200" dirty="0" err="1">
                <a:solidFill>
                  <a:schemeClr val="tx1"/>
                </a:solidFill>
                <a:effectLst/>
                <a:latin typeface="+mn-lt"/>
                <a:ea typeface="+mn-ea"/>
                <a:cs typeface="+mn-cs"/>
              </a:rPr>
              <a:t>Yunggulba</a:t>
            </a:r>
            <a:r>
              <a:rPr lang="en-US" sz="1200" b="0" i="0" kern="1200" dirty="0">
                <a:solidFill>
                  <a:schemeClr val="tx1"/>
                </a:solidFill>
                <a:effectLst/>
                <a:latin typeface="+mn-lt"/>
                <a:ea typeface="+mn-ea"/>
                <a:cs typeface="+mn-cs"/>
              </a:rPr>
              <a:t> works within the </a:t>
            </a:r>
            <a:r>
              <a:rPr lang="en-US" sz="1200" b="0" i="1" kern="1200" dirty="0">
                <a:solidFill>
                  <a:schemeClr val="tx1"/>
                </a:solidFill>
                <a:effectLst/>
                <a:latin typeface="+mn-lt"/>
                <a:ea typeface="+mn-ea"/>
                <a:cs typeface="+mn-cs"/>
              </a:rPr>
              <a:t>After the Flood</a:t>
            </a:r>
            <a:r>
              <a:rPr lang="en-US" sz="1200" b="0" i="0" kern="1200" dirty="0">
                <a:solidFill>
                  <a:schemeClr val="tx1"/>
                </a:solidFill>
                <a:effectLst/>
                <a:latin typeface="+mn-lt"/>
                <a:ea typeface="+mn-ea"/>
                <a:cs typeface="+mn-cs"/>
              </a:rPr>
              <a:t> series, this artwork explores toponymy and geomorphology, climate change and sea level rise. Cope recreates a sense of place and identity by overlaying topographical military maps with Aboriginal place names revealing alternative historical narratives. The piece challenges notions of ownership and colonial dominance.  </a:t>
            </a:r>
          </a:p>
          <a:p>
            <a:endParaRPr lang="en-US" sz="1200" b="0" i="0" kern="1200" dirty="0">
              <a:solidFill>
                <a:schemeClr val="tx1"/>
              </a:solidFill>
              <a:effectLst/>
              <a:latin typeface="+mn-lt"/>
              <a:ea typeface="+mn-ea"/>
              <a:cs typeface="+mn-cs"/>
            </a:endParaRPr>
          </a:p>
          <a:p>
            <a:r>
              <a:rPr lang="en-US" dirty="0">
                <a:solidFill>
                  <a:schemeClr val="bg1"/>
                </a:solidFill>
              </a:rPr>
              <a:t>Gallery walk  https://www.slq.qld.gov.au/gallerywalk   webpage and downloadable map.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772476-9F7A-4310-8B34-7A4EAB77134C}" type="slidenum">
              <a:rPr lang="en-US" smtClean="0"/>
              <a:t>17</a:t>
            </a:fld>
            <a:endParaRPr lang="en-US"/>
          </a:p>
        </p:txBody>
      </p:sp>
    </p:spTree>
    <p:extLst>
      <p:ext uri="{BB962C8B-B14F-4D97-AF65-F5344CB8AC3E}">
        <p14:creationId xmlns:p14="http://schemas.microsoft.com/office/powerpoint/2010/main" val="264637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https://curriculumconnect.slq.qld.gov.au/</a:t>
            </a:r>
          </a:p>
          <a:p>
            <a:endParaRPr lang="en-US" dirty="0"/>
          </a:p>
          <a:p>
            <a:r>
              <a:rPr lang="en-US" dirty="0"/>
              <a:t>Demo if live internet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This is just the beginning we need your input..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Live chat function- let us know if you are experiencing difficulties or if links don’t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content under development..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subscribe to newsletter for updates.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0772476-9F7A-4310-8B34-7A4EAB77134C}" type="slidenum">
              <a:rPr lang="en-US" smtClean="0"/>
              <a:t>18</a:t>
            </a:fld>
            <a:endParaRPr lang="en-US"/>
          </a:p>
        </p:txBody>
      </p:sp>
    </p:spTree>
    <p:extLst>
      <p:ext uri="{BB962C8B-B14F-4D97-AF65-F5344CB8AC3E}">
        <p14:creationId xmlns:p14="http://schemas.microsoft.com/office/powerpoint/2010/main" val="1257563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would like to respectfully acknowledge the traditional custodians of this land, the </a:t>
            </a:r>
            <a:r>
              <a:rPr lang="en-US" sz="1200" kern="1200" dirty="0" err="1">
                <a:solidFill>
                  <a:schemeClr val="tx1"/>
                </a:solidFill>
                <a:effectLst/>
                <a:latin typeface="+mn-lt"/>
                <a:ea typeface="+mn-ea"/>
                <a:cs typeface="+mn-cs"/>
              </a:rPr>
              <a:t>Yuggera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Jagera</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Turrbal</a:t>
            </a:r>
            <a:r>
              <a:rPr lang="en-US" sz="1200" kern="1200" dirty="0">
                <a:solidFill>
                  <a:schemeClr val="tx1"/>
                </a:solidFill>
                <a:effectLst/>
                <a:latin typeface="+mn-lt"/>
                <a:ea typeface="+mn-ea"/>
                <a:cs typeface="+mn-cs"/>
              </a:rPr>
              <a:t> peoples whose stories have existed for millennia. </a:t>
            </a:r>
          </a:p>
          <a:p>
            <a:endParaRPr lang="en-US" dirty="0"/>
          </a:p>
        </p:txBody>
      </p:sp>
      <p:sp>
        <p:nvSpPr>
          <p:cNvPr id="4" name="Slide Number Placeholder 3"/>
          <p:cNvSpPr>
            <a:spLocks noGrp="1"/>
          </p:cNvSpPr>
          <p:nvPr>
            <p:ph type="sldNum" sz="quarter" idx="5"/>
          </p:nvPr>
        </p:nvSpPr>
        <p:spPr/>
        <p:txBody>
          <a:bodyPr/>
          <a:lstStyle/>
          <a:p>
            <a:fld id="{9C310D83-1264-43D1-9BDC-9524304275EC}" type="slidenum">
              <a:rPr lang="en-US" smtClean="0"/>
              <a:t>2</a:t>
            </a:fld>
            <a:endParaRPr lang="en-US"/>
          </a:p>
        </p:txBody>
      </p:sp>
    </p:spTree>
    <p:extLst>
      <p:ext uri="{BB962C8B-B14F-4D97-AF65-F5344CB8AC3E}">
        <p14:creationId xmlns:p14="http://schemas.microsoft.com/office/powerpoint/2010/main" val="122852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QR code will take you to the site</a:t>
            </a:r>
          </a:p>
          <a:p>
            <a:r>
              <a:rPr lang="en-US" dirty="0"/>
              <a:t>Can also  google Curriculum Connect </a:t>
            </a:r>
          </a:p>
          <a:p>
            <a:pPr marL="457200" indent="-457200">
              <a:buFont typeface="Arial" panose="020B0604020202020204" pitchFamily="34" charset="0"/>
              <a:buChar char="•"/>
            </a:pPr>
            <a:r>
              <a:rPr lang="en-US" sz="1200" dirty="0">
                <a:solidFill>
                  <a:schemeClr val="tx1"/>
                </a:solidFill>
              </a:rPr>
              <a:t>Explicit links to current curriculum</a:t>
            </a:r>
          </a:p>
          <a:p>
            <a:pPr marL="457200" indent="-457200">
              <a:buFont typeface="Arial" panose="020B0604020202020204" pitchFamily="34" charset="0"/>
              <a:buChar char="•"/>
            </a:pPr>
            <a:r>
              <a:rPr lang="en-US" sz="1200" dirty="0">
                <a:solidFill>
                  <a:schemeClr val="tx1"/>
                </a:solidFill>
              </a:rPr>
              <a:t>Class-room ready</a:t>
            </a:r>
          </a:p>
          <a:p>
            <a:pPr marL="457200" indent="-457200">
              <a:buFont typeface="Arial" panose="020B0604020202020204" pitchFamily="34" charset="0"/>
              <a:buChar char="•"/>
            </a:pPr>
            <a:r>
              <a:rPr lang="en-US" sz="1200" dirty="0">
                <a:solidFill>
                  <a:schemeClr val="tx1"/>
                </a:solidFill>
              </a:rPr>
              <a:t>Built using feedback and input from teachers, in terms of useability and contributing to content in the resources</a:t>
            </a:r>
          </a:p>
          <a:p>
            <a:pPr marL="457200" indent="-457200">
              <a:buFont typeface="Arial" panose="020B0604020202020204" pitchFamily="34" charset="0"/>
              <a:buChar char="•"/>
            </a:pPr>
            <a:r>
              <a:rPr lang="en-US" sz="1200" dirty="0">
                <a:solidFill>
                  <a:schemeClr val="tx1"/>
                </a:solidFill>
              </a:rPr>
              <a:t>Downloadable as Word Docs for adapting to suit own purpose  and also PDFs.</a:t>
            </a:r>
          </a:p>
          <a:p>
            <a:pPr marL="0" indent="0">
              <a:buFont typeface="Arial" panose="020B0604020202020204" pitchFamily="34" charset="0"/>
              <a:buNone/>
            </a:pPr>
            <a:endParaRPr lang="en-US" sz="1200" dirty="0">
              <a:solidFill>
                <a:schemeClr val="tx1"/>
              </a:solidFill>
            </a:endParaRPr>
          </a:p>
          <a:p>
            <a:pPr marL="457200" indent="-457200">
              <a:buFont typeface="Arial" panose="020B0604020202020204" pitchFamily="34" charset="0"/>
              <a:buChar char="•"/>
            </a:pPr>
            <a:r>
              <a:rPr lang="en-US" sz="1200" dirty="0">
                <a:solidFill>
                  <a:schemeClr val="tx1"/>
                </a:solidFill>
              </a:rPr>
              <a:t>Resources connect  State Library’s collections of primary and secondary sources with user friendly and rigorous lesson plans, units of work or one-off activities.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90772476-9F7A-4310-8B34-7A4EAB77134C}" type="slidenum">
              <a:rPr lang="en-US" smtClean="0"/>
              <a:t>3</a:t>
            </a:fld>
            <a:endParaRPr lang="en-US"/>
          </a:p>
        </p:txBody>
      </p:sp>
    </p:spTree>
    <p:extLst>
      <p:ext uri="{BB962C8B-B14F-4D97-AF65-F5344CB8AC3E}">
        <p14:creationId xmlns:p14="http://schemas.microsoft.com/office/powerpoint/2010/main" val="407764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endParaRPr lang="en-US" sz="1200" dirty="0">
              <a:solidFill>
                <a:schemeClr val="tx1"/>
              </a:solidFill>
            </a:endParaRPr>
          </a:p>
          <a:p>
            <a:pPr marL="457200" indent="-457200">
              <a:buFont typeface="Arial" panose="020B0604020202020204" pitchFamily="34" charset="0"/>
              <a:buChar char="•"/>
            </a:pPr>
            <a:r>
              <a:rPr lang="en-US" sz="1200" dirty="0">
                <a:solidFill>
                  <a:schemeClr val="tx1"/>
                </a:solidFill>
              </a:rPr>
              <a:t>Built on two pillars:  first nations and Queensland  stories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	1. The first is Aboriginal and Torres Strait Islander culture and stories – sharing First Nations perspectives and building the capability of teachers delivering this content.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2. Queensland stories – bringing interpretations of Queensland’s past and contemporary life into the classroom, ensuring students can connect to content that reflects their world and experiences </a:t>
            </a:r>
          </a:p>
          <a:p>
            <a:pPr marL="0" indent="0">
              <a:buFont typeface="Arial" panose="020B0604020202020204" pitchFamily="34" charset="0"/>
              <a:buNone/>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fld id="{90772476-9F7A-4310-8B34-7A4EAB77134C}" type="slidenum">
              <a:rPr lang="en-US" smtClean="0"/>
              <a:t>4</a:t>
            </a:fld>
            <a:endParaRPr lang="en-US"/>
          </a:p>
        </p:txBody>
      </p:sp>
    </p:spTree>
    <p:extLst>
      <p:ext uri="{BB962C8B-B14F-4D97-AF65-F5344CB8AC3E}">
        <p14:creationId xmlns:p14="http://schemas.microsoft.com/office/powerpoint/2010/main" val="3728388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Currently we have 20 for Visual Art uploaded</a:t>
            </a:r>
          </a:p>
          <a:p>
            <a:r>
              <a:rPr lang="en-US" dirty="0"/>
              <a:t>Senior ones here – </a:t>
            </a:r>
          </a:p>
          <a:p>
            <a:r>
              <a:rPr lang="en-US" dirty="0"/>
              <a:t>Built around the subject matter, objectives and valued pedagogies of the Senior Secondary Visual Art Curriculum. </a:t>
            </a:r>
          </a:p>
          <a:p>
            <a:r>
              <a:rPr lang="en-US" dirty="0"/>
              <a:t>Units of work for units 1-4 . very thorough</a:t>
            </a:r>
          </a:p>
        </p:txBody>
      </p:sp>
      <p:sp>
        <p:nvSpPr>
          <p:cNvPr id="4" name="Slide Number Placeholder 3"/>
          <p:cNvSpPr>
            <a:spLocks noGrp="1"/>
          </p:cNvSpPr>
          <p:nvPr>
            <p:ph type="sldNum" sz="quarter" idx="5"/>
          </p:nvPr>
        </p:nvSpPr>
        <p:spPr/>
        <p:txBody>
          <a:bodyPr/>
          <a:lstStyle/>
          <a:p>
            <a:fld id="{90772476-9F7A-4310-8B34-7A4EAB77134C}" type="slidenum">
              <a:rPr lang="en-US" smtClean="0"/>
              <a:t>5</a:t>
            </a:fld>
            <a:endParaRPr lang="en-US"/>
          </a:p>
        </p:txBody>
      </p:sp>
    </p:spTree>
    <p:extLst>
      <p:ext uri="{BB962C8B-B14F-4D97-AF65-F5344CB8AC3E}">
        <p14:creationId xmlns:p14="http://schemas.microsoft.com/office/powerpoint/2010/main" val="167481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Australian Curriculum linked resources for P-10</a:t>
            </a:r>
          </a:p>
          <a:p>
            <a:r>
              <a:rPr lang="en-US" dirty="0"/>
              <a:t>These include </a:t>
            </a:r>
          </a:p>
          <a:p>
            <a:endParaRPr lang="en-US" dirty="0"/>
          </a:p>
          <a:p>
            <a:r>
              <a:rPr lang="en-US" dirty="0"/>
              <a:t>Big Voices resource that supports early years teachers to facilitate portraiture workshops in their classrooms. </a:t>
            </a:r>
          </a:p>
          <a:p>
            <a:endParaRPr lang="en-US" dirty="0"/>
          </a:p>
          <a:p>
            <a:r>
              <a:rPr lang="en-US" dirty="0"/>
              <a:t>Upper primary resources – William Robinson and Sebastian Di Mauro- revolving around the James C </a:t>
            </a:r>
            <a:r>
              <a:rPr lang="en-US" dirty="0" err="1"/>
              <a:t>Sourris</a:t>
            </a:r>
            <a:r>
              <a:rPr lang="en-US" dirty="0"/>
              <a:t> videos</a:t>
            </a:r>
          </a:p>
          <a:p>
            <a:endParaRPr lang="en-US" dirty="0"/>
          </a:p>
          <a:p>
            <a:r>
              <a:rPr lang="en-US" dirty="0"/>
              <a:t>Several resources for Years 7-10. </a:t>
            </a:r>
          </a:p>
          <a:p>
            <a:endParaRPr lang="en-US" dirty="0"/>
          </a:p>
          <a:p>
            <a:r>
              <a:rPr lang="en-US" dirty="0"/>
              <a:t>Cross curriculum Resources  such as this Design Minds resource which includes design and technology  9-10 as well as Visual Art 9-12 links</a:t>
            </a:r>
          </a:p>
          <a:p>
            <a:endParaRPr lang="en-US" dirty="0"/>
          </a:p>
        </p:txBody>
      </p:sp>
      <p:sp>
        <p:nvSpPr>
          <p:cNvPr id="4" name="Slide Number Placeholder 3"/>
          <p:cNvSpPr>
            <a:spLocks noGrp="1"/>
          </p:cNvSpPr>
          <p:nvPr>
            <p:ph type="sldNum" sz="quarter" idx="5"/>
          </p:nvPr>
        </p:nvSpPr>
        <p:spPr/>
        <p:txBody>
          <a:bodyPr/>
          <a:lstStyle/>
          <a:p>
            <a:fld id="{90772476-9F7A-4310-8B34-7A4EAB77134C}" type="slidenum">
              <a:rPr lang="en-US" smtClean="0"/>
              <a:t>6</a:t>
            </a:fld>
            <a:endParaRPr lang="en-US"/>
          </a:p>
        </p:txBody>
      </p:sp>
    </p:spTree>
    <p:extLst>
      <p:ext uri="{BB962C8B-B14F-4D97-AF65-F5344CB8AC3E}">
        <p14:creationId xmlns:p14="http://schemas.microsoft.com/office/powerpoint/2010/main" val="236072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Become a State Library Member so you can take advantage of saving  sharing and collaborating</a:t>
            </a:r>
          </a:p>
        </p:txBody>
      </p:sp>
      <p:sp>
        <p:nvSpPr>
          <p:cNvPr id="4" name="Slide Number Placeholder 3"/>
          <p:cNvSpPr>
            <a:spLocks noGrp="1"/>
          </p:cNvSpPr>
          <p:nvPr>
            <p:ph type="sldNum" sz="quarter" idx="5"/>
          </p:nvPr>
        </p:nvSpPr>
        <p:spPr/>
        <p:txBody>
          <a:bodyPr/>
          <a:lstStyle/>
          <a:p>
            <a:fld id="{90772476-9F7A-4310-8B34-7A4EAB77134C}" type="slidenum">
              <a:rPr lang="en-US" smtClean="0"/>
              <a:t>7</a:t>
            </a:fld>
            <a:endParaRPr lang="en-US"/>
          </a:p>
        </p:txBody>
      </p:sp>
    </p:spTree>
    <p:extLst>
      <p:ext uri="{BB962C8B-B14F-4D97-AF65-F5344CB8AC3E}">
        <p14:creationId xmlns:p14="http://schemas.microsoft.com/office/powerpoint/2010/main" val="1570372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your students use library resources. </a:t>
            </a:r>
          </a:p>
        </p:txBody>
      </p:sp>
      <p:sp>
        <p:nvSpPr>
          <p:cNvPr id="4" name="Slide Number Placeholder 3"/>
          <p:cNvSpPr>
            <a:spLocks noGrp="1"/>
          </p:cNvSpPr>
          <p:nvPr>
            <p:ph type="sldNum" sz="quarter" idx="5"/>
          </p:nvPr>
        </p:nvSpPr>
        <p:spPr/>
        <p:txBody>
          <a:bodyPr/>
          <a:lstStyle/>
          <a:p>
            <a:fld id="{90772476-9F7A-4310-8B34-7A4EAB77134C}" type="slidenum">
              <a:rPr lang="en-US" smtClean="0"/>
              <a:t>8</a:t>
            </a:fld>
            <a:endParaRPr lang="en-US"/>
          </a:p>
        </p:txBody>
      </p:sp>
    </p:spTree>
    <p:extLst>
      <p:ext uri="{BB962C8B-B14F-4D97-AF65-F5344CB8AC3E}">
        <p14:creationId xmlns:p14="http://schemas.microsoft.com/office/powerpoint/2010/main" val="280343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r>
              <a:rPr lang="en-US" dirty="0">
                <a:solidFill>
                  <a:schemeClr val="bg1"/>
                </a:solidFill>
              </a:rPr>
              <a:t>10 of the Education resources on Curriculum Connect directly link to  James C </a:t>
            </a:r>
            <a:r>
              <a:rPr lang="en-US" dirty="0" err="1">
                <a:solidFill>
                  <a:schemeClr val="bg1"/>
                </a:solidFill>
              </a:rPr>
              <a:t>Sourris</a:t>
            </a:r>
            <a:r>
              <a:rPr lang="en-US" dirty="0">
                <a:solidFill>
                  <a:schemeClr val="bg1"/>
                </a:solidFill>
              </a:rPr>
              <a:t> Collection of artists videos . </a:t>
            </a:r>
          </a:p>
          <a:p>
            <a:endParaRPr lang="en-US" dirty="0">
              <a:solidFill>
                <a:schemeClr val="bg1"/>
              </a:solidFill>
            </a:endParaRPr>
          </a:p>
          <a:p>
            <a:r>
              <a:rPr lang="en-US" sz="1200" b="0" i="0" kern="1200" dirty="0">
                <a:solidFill>
                  <a:schemeClr val="tx1"/>
                </a:solidFill>
                <a:effectLst/>
                <a:latin typeface="+mn-lt"/>
                <a:ea typeface="+mn-ea"/>
                <a:cs typeface="+mn-cs"/>
              </a:rPr>
              <a:t>James C </a:t>
            </a:r>
            <a:r>
              <a:rPr lang="en-US" sz="1200" b="0" i="0" kern="1200" dirty="0" err="1">
                <a:solidFill>
                  <a:schemeClr val="tx1"/>
                </a:solidFill>
                <a:effectLst/>
                <a:latin typeface="+mn-lt"/>
                <a:ea typeface="+mn-ea"/>
                <a:cs typeface="+mn-cs"/>
              </a:rPr>
              <a:t>Sourris</a:t>
            </a:r>
            <a:r>
              <a:rPr lang="en-US" sz="1200" b="0" i="0" kern="1200" dirty="0">
                <a:solidFill>
                  <a:schemeClr val="tx1"/>
                </a:solidFill>
                <a:effectLst/>
                <a:latin typeface="+mn-lt"/>
                <a:ea typeface="+mn-ea"/>
                <a:cs typeface="+mn-cs"/>
              </a:rPr>
              <a:t> AM is a long-time supporter and friend to many in the Queensland cultural community. His enthusiasm for contemporary Australian art and artists is evidenced through his private collection and the </a:t>
            </a:r>
            <a:r>
              <a:rPr lang="en-US" sz="1200" b="0" i="1" kern="1200" dirty="0">
                <a:solidFill>
                  <a:schemeClr val="tx1"/>
                </a:solidFill>
                <a:effectLst/>
                <a:latin typeface="+mn-lt"/>
                <a:ea typeface="+mn-ea"/>
                <a:cs typeface="+mn-cs"/>
                <a:hlinkClick r:id="rId3"/>
              </a:rPr>
              <a:t>James C </a:t>
            </a:r>
            <a:r>
              <a:rPr lang="en-US" sz="1200" b="0" i="1" kern="1200" dirty="0" err="1">
                <a:solidFill>
                  <a:schemeClr val="tx1"/>
                </a:solidFill>
                <a:effectLst/>
                <a:latin typeface="+mn-lt"/>
                <a:ea typeface="+mn-ea"/>
                <a:cs typeface="+mn-cs"/>
                <a:hlinkClick r:id="rId3"/>
              </a:rPr>
              <a:t>Sourris</a:t>
            </a:r>
            <a:r>
              <a:rPr lang="en-US" sz="1200" b="0" i="1" kern="1200" dirty="0">
                <a:solidFill>
                  <a:schemeClr val="tx1"/>
                </a:solidFill>
                <a:effectLst/>
                <a:latin typeface="+mn-lt"/>
                <a:ea typeface="+mn-ea"/>
                <a:cs typeface="+mn-cs"/>
                <a:hlinkClick r:id="rId3"/>
              </a:rPr>
              <a:t> AM Collection</a:t>
            </a:r>
            <a:r>
              <a:rPr lang="en-US" sz="1200" b="0" i="0" kern="1200" dirty="0">
                <a:solidFill>
                  <a:schemeClr val="tx1"/>
                </a:solidFill>
                <a:effectLst/>
                <a:latin typeface="+mn-lt"/>
                <a:ea typeface="+mn-ea"/>
                <a:cs typeface="+mn-cs"/>
                <a:hlinkClick r:id="rId3"/>
              </a:rPr>
              <a:t> of </a:t>
            </a:r>
            <a:r>
              <a:rPr lang="en-US" sz="1200" b="0" i="1" kern="1200" dirty="0">
                <a:solidFill>
                  <a:schemeClr val="tx1"/>
                </a:solidFill>
                <a:effectLst/>
                <a:latin typeface="+mn-lt"/>
                <a:ea typeface="+mn-ea"/>
                <a:cs typeface="+mn-cs"/>
                <a:hlinkClick r:id="rId3"/>
              </a:rPr>
              <a:t>Artist Interviews</a:t>
            </a:r>
            <a:r>
              <a:rPr lang="en-US" sz="1200" b="0" i="0" kern="1200" dirty="0">
                <a:solidFill>
                  <a:schemeClr val="tx1"/>
                </a:solidFill>
                <a:effectLst/>
                <a:latin typeface="+mn-lt"/>
                <a:ea typeface="+mn-ea"/>
                <a:cs typeface="+mn-cs"/>
              </a:rPr>
              <a:t> held by State Library of Queensland.</a:t>
            </a:r>
          </a:p>
          <a:p>
            <a:r>
              <a:rPr lang="en-US" sz="1200" b="0" i="0" kern="1200" dirty="0">
                <a:solidFill>
                  <a:schemeClr val="tx1"/>
                </a:solidFill>
                <a:effectLst/>
                <a:latin typeface="+mn-lt"/>
                <a:ea typeface="+mn-ea"/>
                <a:cs typeface="+mn-cs"/>
              </a:rPr>
              <a:t>These interviews, provide an insight into the motivations, inspirations and tribulations of some of Australia’s most acclaimed visual creatives and enable research, student learning and personal enjoyment. There are three versions of each interview available - short (under 10 minutes), medium (approximately 30 minutes) and long-form (1hr+).</a:t>
            </a:r>
          </a:p>
          <a:p>
            <a:endParaRPr lang="en-US" dirty="0">
              <a:solidFill>
                <a:schemeClr val="bg1"/>
              </a:solidFill>
            </a:endParaRPr>
          </a:p>
          <a:p>
            <a:r>
              <a:rPr lang="en-US" dirty="0">
                <a:solidFill>
                  <a:schemeClr val="bg1"/>
                </a:solidFill>
              </a:rPr>
              <a:t>View from anywhere in Queensland</a:t>
            </a:r>
          </a:p>
          <a:p>
            <a:endParaRPr lang="en-US" dirty="0">
              <a:solidFill>
                <a:schemeClr val="bg1"/>
              </a:solidFill>
            </a:endParaRPr>
          </a:p>
          <a:p>
            <a:r>
              <a:rPr lang="en-US" dirty="0">
                <a:solidFill>
                  <a:schemeClr val="bg1"/>
                </a:solidFill>
              </a:rPr>
              <a:t>https://www.slq.qld.gov.au/research-collections/art-and-design/james-c-sourris-am-collection</a:t>
            </a:r>
            <a:endParaRPr lang="en-US" dirty="0"/>
          </a:p>
        </p:txBody>
      </p:sp>
      <p:sp>
        <p:nvSpPr>
          <p:cNvPr id="4" name="Slide Number Placeholder 3"/>
          <p:cNvSpPr>
            <a:spLocks noGrp="1"/>
          </p:cNvSpPr>
          <p:nvPr>
            <p:ph type="sldNum" sz="quarter" idx="5"/>
          </p:nvPr>
        </p:nvSpPr>
        <p:spPr/>
        <p:txBody>
          <a:bodyPr/>
          <a:lstStyle/>
          <a:p>
            <a:fld id="{90772476-9F7A-4310-8B34-7A4EAB77134C}" type="slidenum">
              <a:rPr lang="en-US" smtClean="0"/>
              <a:t>9</a:t>
            </a:fld>
            <a:endParaRPr lang="en-US"/>
          </a:p>
        </p:txBody>
      </p:sp>
    </p:spTree>
    <p:extLst>
      <p:ext uri="{BB962C8B-B14F-4D97-AF65-F5344CB8AC3E}">
        <p14:creationId xmlns:p14="http://schemas.microsoft.com/office/powerpoint/2010/main" val="3497283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4DD7E-60FD-478F-BC27-C21EAC3921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24E8DB-5DEF-4C3B-876C-338F08CDB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9CF661-EE08-4531-8ABE-B10774C2E060}"/>
              </a:ext>
            </a:extLst>
          </p:cNvPr>
          <p:cNvSpPr>
            <a:spLocks noGrp="1"/>
          </p:cNvSpPr>
          <p:nvPr>
            <p:ph type="dt" sz="half" idx="10"/>
          </p:nvPr>
        </p:nvSpPr>
        <p:spPr/>
        <p:txBody>
          <a:bodyPr/>
          <a:lstStyle/>
          <a:p>
            <a:fld id="{A154CB31-F404-49A9-9764-7CA86FEFD19B}" type="datetimeFigureOut">
              <a:rPr lang="en-US" smtClean="0"/>
              <a:t>7/13/2021</a:t>
            </a:fld>
            <a:endParaRPr lang="en-US"/>
          </a:p>
        </p:txBody>
      </p:sp>
      <p:sp>
        <p:nvSpPr>
          <p:cNvPr id="5" name="Footer Placeholder 4">
            <a:extLst>
              <a:ext uri="{FF2B5EF4-FFF2-40B4-BE49-F238E27FC236}">
                <a16:creationId xmlns:a16="http://schemas.microsoft.com/office/drawing/2014/main" id="{6B833616-3910-473D-A311-55A08D224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95C36-537F-43AB-B547-AC71EC4926F1}"/>
              </a:ext>
            </a:extLst>
          </p:cNvPr>
          <p:cNvSpPr>
            <a:spLocks noGrp="1"/>
          </p:cNvSpPr>
          <p:nvPr>
            <p:ph type="sldNum" sz="quarter" idx="12"/>
          </p:nvPr>
        </p:nvSpPr>
        <p:spPr/>
        <p:txBody>
          <a:bodyPr/>
          <a:lstStyle/>
          <a:p>
            <a:fld id="{4D9A8874-C85F-40B2-B958-10C5F6CA4394}" type="slidenum">
              <a:rPr lang="en-US" smtClean="0"/>
              <a:t>‹#›</a:t>
            </a:fld>
            <a:endParaRPr lang="en-US"/>
          </a:p>
        </p:txBody>
      </p:sp>
    </p:spTree>
    <p:extLst>
      <p:ext uri="{BB962C8B-B14F-4D97-AF65-F5344CB8AC3E}">
        <p14:creationId xmlns:p14="http://schemas.microsoft.com/office/powerpoint/2010/main" val="3918061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4C98-6706-47A5-B69A-EC1ED65AD1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0C461B-45D6-46F2-882B-C207FEA459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2481A-C36A-49CC-8C51-FBF72360666B}"/>
              </a:ext>
            </a:extLst>
          </p:cNvPr>
          <p:cNvSpPr>
            <a:spLocks noGrp="1"/>
          </p:cNvSpPr>
          <p:nvPr>
            <p:ph type="dt" sz="half" idx="10"/>
          </p:nvPr>
        </p:nvSpPr>
        <p:spPr/>
        <p:txBody>
          <a:bodyPr/>
          <a:lstStyle/>
          <a:p>
            <a:fld id="{A154CB31-F404-49A9-9764-7CA86FEFD19B}" type="datetimeFigureOut">
              <a:rPr lang="en-US" smtClean="0"/>
              <a:t>7/13/2021</a:t>
            </a:fld>
            <a:endParaRPr lang="en-US"/>
          </a:p>
        </p:txBody>
      </p:sp>
      <p:sp>
        <p:nvSpPr>
          <p:cNvPr id="5" name="Footer Placeholder 4">
            <a:extLst>
              <a:ext uri="{FF2B5EF4-FFF2-40B4-BE49-F238E27FC236}">
                <a16:creationId xmlns:a16="http://schemas.microsoft.com/office/drawing/2014/main" id="{1AC04C74-3985-40AA-AC40-11C330023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7897C-3565-4E1C-8940-2827D06D0544}"/>
              </a:ext>
            </a:extLst>
          </p:cNvPr>
          <p:cNvSpPr>
            <a:spLocks noGrp="1"/>
          </p:cNvSpPr>
          <p:nvPr>
            <p:ph type="sldNum" sz="quarter" idx="12"/>
          </p:nvPr>
        </p:nvSpPr>
        <p:spPr/>
        <p:txBody>
          <a:bodyPr/>
          <a:lstStyle/>
          <a:p>
            <a:fld id="{4D9A8874-C85F-40B2-B958-10C5F6CA4394}" type="slidenum">
              <a:rPr lang="en-US" smtClean="0"/>
              <a:t>‹#›</a:t>
            </a:fld>
            <a:endParaRPr lang="en-US"/>
          </a:p>
        </p:txBody>
      </p:sp>
    </p:spTree>
    <p:extLst>
      <p:ext uri="{BB962C8B-B14F-4D97-AF65-F5344CB8AC3E}">
        <p14:creationId xmlns:p14="http://schemas.microsoft.com/office/powerpoint/2010/main" val="232156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C37D5D-29B3-4C93-A931-232F952869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14A61C-52C1-46CF-AEE9-D3823D6442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40C6C-0CD5-4371-9F8E-6A92B53DBEB8}"/>
              </a:ext>
            </a:extLst>
          </p:cNvPr>
          <p:cNvSpPr>
            <a:spLocks noGrp="1"/>
          </p:cNvSpPr>
          <p:nvPr>
            <p:ph type="dt" sz="half" idx="10"/>
          </p:nvPr>
        </p:nvSpPr>
        <p:spPr/>
        <p:txBody>
          <a:bodyPr/>
          <a:lstStyle/>
          <a:p>
            <a:fld id="{A154CB31-F404-49A9-9764-7CA86FEFD19B}" type="datetimeFigureOut">
              <a:rPr lang="en-US" smtClean="0"/>
              <a:t>7/13/2021</a:t>
            </a:fld>
            <a:endParaRPr lang="en-US"/>
          </a:p>
        </p:txBody>
      </p:sp>
      <p:sp>
        <p:nvSpPr>
          <p:cNvPr id="5" name="Footer Placeholder 4">
            <a:extLst>
              <a:ext uri="{FF2B5EF4-FFF2-40B4-BE49-F238E27FC236}">
                <a16:creationId xmlns:a16="http://schemas.microsoft.com/office/drawing/2014/main" id="{C11B4C90-8301-4C83-BF85-CED4C2A9E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A528E-2DD9-4EAD-9B5E-36AA4D07F5B7}"/>
              </a:ext>
            </a:extLst>
          </p:cNvPr>
          <p:cNvSpPr>
            <a:spLocks noGrp="1"/>
          </p:cNvSpPr>
          <p:nvPr>
            <p:ph type="sldNum" sz="quarter" idx="12"/>
          </p:nvPr>
        </p:nvSpPr>
        <p:spPr/>
        <p:txBody>
          <a:bodyPr/>
          <a:lstStyle/>
          <a:p>
            <a:fld id="{4D9A8874-C85F-40B2-B958-10C5F6CA4394}" type="slidenum">
              <a:rPr lang="en-US" smtClean="0"/>
              <a:t>‹#›</a:t>
            </a:fld>
            <a:endParaRPr lang="en-US"/>
          </a:p>
        </p:txBody>
      </p:sp>
    </p:spTree>
    <p:extLst>
      <p:ext uri="{BB962C8B-B14F-4D97-AF65-F5344CB8AC3E}">
        <p14:creationId xmlns:p14="http://schemas.microsoft.com/office/powerpoint/2010/main" val="306252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6C70-5116-4651-8CC7-B25B36D01C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A72B6D-6076-4B48-A59D-CDFAF72CAF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A1A6C-4E11-4084-9BB4-6F5DC4E3AA62}"/>
              </a:ext>
            </a:extLst>
          </p:cNvPr>
          <p:cNvSpPr>
            <a:spLocks noGrp="1"/>
          </p:cNvSpPr>
          <p:nvPr>
            <p:ph type="dt" sz="half" idx="10"/>
          </p:nvPr>
        </p:nvSpPr>
        <p:spPr/>
        <p:txBody>
          <a:bodyPr/>
          <a:lstStyle/>
          <a:p>
            <a:fld id="{A154CB31-F404-49A9-9764-7CA86FEFD19B}" type="datetimeFigureOut">
              <a:rPr lang="en-US" smtClean="0"/>
              <a:t>7/13/2021</a:t>
            </a:fld>
            <a:endParaRPr lang="en-US"/>
          </a:p>
        </p:txBody>
      </p:sp>
      <p:sp>
        <p:nvSpPr>
          <p:cNvPr id="5" name="Footer Placeholder 4">
            <a:extLst>
              <a:ext uri="{FF2B5EF4-FFF2-40B4-BE49-F238E27FC236}">
                <a16:creationId xmlns:a16="http://schemas.microsoft.com/office/drawing/2014/main" id="{831E29E1-8AF2-46EF-9CD7-0B9EFBB7F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3784FA-BF60-4FBF-8BC1-1AD0D2CDED12}"/>
              </a:ext>
            </a:extLst>
          </p:cNvPr>
          <p:cNvSpPr>
            <a:spLocks noGrp="1"/>
          </p:cNvSpPr>
          <p:nvPr>
            <p:ph type="sldNum" sz="quarter" idx="12"/>
          </p:nvPr>
        </p:nvSpPr>
        <p:spPr/>
        <p:txBody>
          <a:bodyPr/>
          <a:lstStyle/>
          <a:p>
            <a:fld id="{4D9A8874-C85F-40B2-B958-10C5F6CA4394}" type="slidenum">
              <a:rPr lang="en-US" smtClean="0"/>
              <a:t>‹#›</a:t>
            </a:fld>
            <a:endParaRPr lang="en-US"/>
          </a:p>
        </p:txBody>
      </p:sp>
    </p:spTree>
    <p:extLst>
      <p:ext uri="{BB962C8B-B14F-4D97-AF65-F5344CB8AC3E}">
        <p14:creationId xmlns:p14="http://schemas.microsoft.com/office/powerpoint/2010/main" val="1703020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B763B-8D74-4CC5-9BE3-16FBC0B5B0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D324F4-CD79-4889-84F1-BD3CE06A1D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E52250-C0E1-4C76-BE74-8273DD8677B7}"/>
              </a:ext>
            </a:extLst>
          </p:cNvPr>
          <p:cNvSpPr>
            <a:spLocks noGrp="1"/>
          </p:cNvSpPr>
          <p:nvPr>
            <p:ph type="dt" sz="half" idx="10"/>
          </p:nvPr>
        </p:nvSpPr>
        <p:spPr/>
        <p:txBody>
          <a:bodyPr/>
          <a:lstStyle/>
          <a:p>
            <a:fld id="{A154CB31-F404-49A9-9764-7CA86FEFD19B}" type="datetimeFigureOut">
              <a:rPr lang="en-US" smtClean="0"/>
              <a:t>7/13/2021</a:t>
            </a:fld>
            <a:endParaRPr lang="en-US"/>
          </a:p>
        </p:txBody>
      </p:sp>
      <p:sp>
        <p:nvSpPr>
          <p:cNvPr id="5" name="Footer Placeholder 4">
            <a:extLst>
              <a:ext uri="{FF2B5EF4-FFF2-40B4-BE49-F238E27FC236}">
                <a16:creationId xmlns:a16="http://schemas.microsoft.com/office/drawing/2014/main" id="{D2C90BDF-31FF-4585-BDDD-7CB194668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2B1686-1465-4778-BD33-0FF9EDF26E12}"/>
              </a:ext>
            </a:extLst>
          </p:cNvPr>
          <p:cNvSpPr>
            <a:spLocks noGrp="1"/>
          </p:cNvSpPr>
          <p:nvPr>
            <p:ph type="sldNum" sz="quarter" idx="12"/>
          </p:nvPr>
        </p:nvSpPr>
        <p:spPr/>
        <p:txBody>
          <a:bodyPr/>
          <a:lstStyle/>
          <a:p>
            <a:fld id="{4D9A8874-C85F-40B2-B958-10C5F6CA4394}" type="slidenum">
              <a:rPr lang="en-US" smtClean="0"/>
              <a:t>‹#›</a:t>
            </a:fld>
            <a:endParaRPr lang="en-US"/>
          </a:p>
        </p:txBody>
      </p:sp>
    </p:spTree>
    <p:extLst>
      <p:ext uri="{BB962C8B-B14F-4D97-AF65-F5344CB8AC3E}">
        <p14:creationId xmlns:p14="http://schemas.microsoft.com/office/powerpoint/2010/main" val="476776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90FC-7A2F-439E-AA94-A99E446D2D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139B0D-3C33-484C-B5EB-D1F25EEB0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9833B-E93C-47E4-8F03-FFA8F0A924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17696-E00E-4960-AA8A-EA4DA458F584}"/>
              </a:ext>
            </a:extLst>
          </p:cNvPr>
          <p:cNvSpPr>
            <a:spLocks noGrp="1"/>
          </p:cNvSpPr>
          <p:nvPr>
            <p:ph type="dt" sz="half" idx="10"/>
          </p:nvPr>
        </p:nvSpPr>
        <p:spPr/>
        <p:txBody>
          <a:bodyPr/>
          <a:lstStyle/>
          <a:p>
            <a:fld id="{A154CB31-F404-49A9-9764-7CA86FEFD19B}" type="datetimeFigureOut">
              <a:rPr lang="en-US" smtClean="0"/>
              <a:t>7/13/2021</a:t>
            </a:fld>
            <a:endParaRPr lang="en-US"/>
          </a:p>
        </p:txBody>
      </p:sp>
      <p:sp>
        <p:nvSpPr>
          <p:cNvPr id="6" name="Footer Placeholder 5">
            <a:extLst>
              <a:ext uri="{FF2B5EF4-FFF2-40B4-BE49-F238E27FC236}">
                <a16:creationId xmlns:a16="http://schemas.microsoft.com/office/drawing/2014/main" id="{D07C4181-A6DB-46F7-8F14-883AC2F94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88F26D-7DF8-4DB7-82ED-64CE8B8B3E29}"/>
              </a:ext>
            </a:extLst>
          </p:cNvPr>
          <p:cNvSpPr>
            <a:spLocks noGrp="1"/>
          </p:cNvSpPr>
          <p:nvPr>
            <p:ph type="sldNum" sz="quarter" idx="12"/>
          </p:nvPr>
        </p:nvSpPr>
        <p:spPr/>
        <p:txBody>
          <a:bodyPr/>
          <a:lstStyle/>
          <a:p>
            <a:fld id="{4D9A8874-C85F-40B2-B958-10C5F6CA4394}" type="slidenum">
              <a:rPr lang="en-US" smtClean="0"/>
              <a:t>‹#›</a:t>
            </a:fld>
            <a:endParaRPr lang="en-US"/>
          </a:p>
        </p:txBody>
      </p:sp>
    </p:spTree>
    <p:extLst>
      <p:ext uri="{BB962C8B-B14F-4D97-AF65-F5344CB8AC3E}">
        <p14:creationId xmlns:p14="http://schemas.microsoft.com/office/powerpoint/2010/main" val="50823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B207-3FA4-4C92-A369-A4560AD896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4B753A-2B85-4F78-82A4-D9D71CFD76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F7FBDE-726F-4063-8FB7-17FC1B456D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058910-3A38-4A26-8DF8-6DDC985059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DED70F-FF67-4142-B032-862F3DD8E7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F1F4C7-C30B-4FF1-89E1-B2AC205AE941}"/>
              </a:ext>
            </a:extLst>
          </p:cNvPr>
          <p:cNvSpPr>
            <a:spLocks noGrp="1"/>
          </p:cNvSpPr>
          <p:nvPr>
            <p:ph type="dt" sz="half" idx="10"/>
          </p:nvPr>
        </p:nvSpPr>
        <p:spPr/>
        <p:txBody>
          <a:bodyPr/>
          <a:lstStyle/>
          <a:p>
            <a:fld id="{A154CB31-F404-49A9-9764-7CA86FEFD19B}" type="datetimeFigureOut">
              <a:rPr lang="en-US" smtClean="0"/>
              <a:t>7/13/2021</a:t>
            </a:fld>
            <a:endParaRPr lang="en-US"/>
          </a:p>
        </p:txBody>
      </p:sp>
      <p:sp>
        <p:nvSpPr>
          <p:cNvPr id="8" name="Footer Placeholder 7">
            <a:extLst>
              <a:ext uri="{FF2B5EF4-FFF2-40B4-BE49-F238E27FC236}">
                <a16:creationId xmlns:a16="http://schemas.microsoft.com/office/drawing/2014/main" id="{2A447962-32FC-47EA-ABE7-1D906C51BD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62CD85-772F-4214-8957-B0A83A8E0050}"/>
              </a:ext>
            </a:extLst>
          </p:cNvPr>
          <p:cNvSpPr>
            <a:spLocks noGrp="1"/>
          </p:cNvSpPr>
          <p:nvPr>
            <p:ph type="sldNum" sz="quarter" idx="12"/>
          </p:nvPr>
        </p:nvSpPr>
        <p:spPr/>
        <p:txBody>
          <a:bodyPr/>
          <a:lstStyle/>
          <a:p>
            <a:fld id="{4D9A8874-C85F-40B2-B958-10C5F6CA4394}" type="slidenum">
              <a:rPr lang="en-US" smtClean="0"/>
              <a:t>‹#›</a:t>
            </a:fld>
            <a:endParaRPr lang="en-US"/>
          </a:p>
        </p:txBody>
      </p:sp>
    </p:spTree>
    <p:extLst>
      <p:ext uri="{BB962C8B-B14F-4D97-AF65-F5344CB8AC3E}">
        <p14:creationId xmlns:p14="http://schemas.microsoft.com/office/powerpoint/2010/main" val="49764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0541-3F7E-4144-8CDA-1325DF0DB7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2F16F7-9E05-4542-992D-BB98D23C09DA}"/>
              </a:ext>
            </a:extLst>
          </p:cNvPr>
          <p:cNvSpPr>
            <a:spLocks noGrp="1"/>
          </p:cNvSpPr>
          <p:nvPr>
            <p:ph type="dt" sz="half" idx="10"/>
          </p:nvPr>
        </p:nvSpPr>
        <p:spPr/>
        <p:txBody>
          <a:bodyPr/>
          <a:lstStyle/>
          <a:p>
            <a:fld id="{A154CB31-F404-49A9-9764-7CA86FEFD19B}" type="datetimeFigureOut">
              <a:rPr lang="en-US" smtClean="0"/>
              <a:t>7/13/2021</a:t>
            </a:fld>
            <a:endParaRPr lang="en-US"/>
          </a:p>
        </p:txBody>
      </p:sp>
      <p:sp>
        <p:nvSpPr>
          <p:cNvPr id="4" name="Footer Placeholder 3">
            <a:extLst>
              <a:ext uri="{FF2B5EF4-FFF2-40B4-BE49-F238E27FC236}">
                <a16:creationId xmlns:a16="http://schemas.microsoft.com/office/drawing/2014/main" id="{C23803BD-30B6-4889-B29B-09E2548446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DF7A11-2CB8-42F9-ABCC-DA1FCAB13731}"/>
              </a:ext>
            </a:extLst>
          </p:cNvPr>
          <p:cNvSpPr>
            <a:spLocks noGrp="1"/>
          </p:cNvSpPr>
          <p:nvPr>
            <p:ph type="sldNum" sz="quarter" idx="12"/>
          </p:nvPr>
        </p:nvSpPr>
        <p:spPr/>
        <p:txBody>
          <a:bodyPr/>
          <a:lstStyle/>
          <a:p>
            <a:fld id="{4D9A8874-C85F-40B2-B958-10C5F6CA4394}" type="slidenum">
              <a:rPr lang="en-US" smtClean="0"/>
              <a:t>‹#›</a:t>
            </a:fld>
            <a:endParaRPr lang="en-US"/>
          </a:p>
        </p:txBody>
      </p:sp>
    </p:spTree>
    <p:extLst>
      <p:ext uri="{BB962C8B-B14F-4D97-AF65-F5344CB8AC3E}">
        <p14:creationId xmlns:p14="http://schemas.microsoft.com/office/powerpoint/2010/main" val="63372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0B1BE1-2A28-44C9-A32F-7D9B3522742B}"/>
              </a:ext>
            </a:extLst>
          </p:cNvPr>
          <p:cNvSpPr>
            <a:spLocks noGrp="1"/>
          </p:cNvSpPr>
          <p:nvPr>
            <p:ph type="dt" sz="half" idx="10"/>
          </p:nvPr>
        </p:nvSpPr>
        <p:spPr/>
        <p:txBody>
          <a:bodyPr/>
          <a:lstStyle/>
          <a:p>
            <a:fld id="{A154CB31-F404-49A9-9764-7CA86FEFD19B}" type="datetimeFigureOut">
              <a:rPr lang="en-US" smtClean="0"/>
              <a:t>7/13/2021</a:t>
            </a:fld>
            <a:endParaRPr lang="en-US"/>
          </a:p>
        </p:txBody>
      </p:sp>
      <p:sp>
        <p:nvSpPr>
          <p:cNvPr id="3" name="Footer Placeholder 2">
            <a:extLst>
              <a:ext uri="{FF2B5EF4-FFF2-40B4-BE49-F238E27FC236}">
                <a16:creationId xmlns:a16="http://schemas.microsoft.com/office/drawing/2014/main" id="{D0CE1074-DFA5-47BF-BA93-28A235D53D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C944B2-DFFE-4181-B60C-EF165CC8958E}"/>
              </a:ext>
            </a:extLst>
          </p:cNvPr>
          <p:cNvSpPr>
            <a:spLocks noGrp="1"/>
          </p:cNvSpPr>
          <p:nvPr>
            <p:ph type="sldNum" sz="quarter" idx="12"/>
          </p:nvPr>
        </p:nvSpPr>
        <p:spPr/>
        <p:txBody>
          <a:bodyPr/>
          <a:lstStyle/>
          <a:p>
            <a:fld id="{4D9A8874-C85F-40B2-B958-10C5F6CA4394}" type="slidenum">
              <a:rPr lang="en-US" smtClean="0"/>
              <a:t>‹#›</a:t>
            </a:fld>
            <a:endParaRPr lang="en-US"/>
          </a:p>
        </p:txBody>
      </p:sp>
    </p:spTree>
    <p:extLst>
      <p:ext uri="{BB962C8B-B14F-4D97-AF65-F5344CB8AC3E}">
        <p14:creationId xmlns:p14="http://schemas.microsoft.com/office/powerpoint/2010/main" val="3070170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367E6-4D03-4D89-B606-9CB294D23D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BDD4E8-26CA-446B-AF0A-10A3DC50E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8251A0-339C-4DC5-880F-A09AF137B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889C7-FD7B-4AA6-881B-AB56ABB3E5C0}"/>
              </a:ext>
            </a:extLst>
          </p:cNvPr>
          <p:cNvSpPr>
            <a:spLocks noGrp="1"/>
          </p:cNvSpPr>
          <p:nvPr>
            <p:ph type="dt" sz="half" idx="10"/>
          </p:nvPr>
        </p:nvSpPr>
        <p:spPr/>
        <p:txBody>
          <a:bodyPr/>
          <a:lstStyle/>
          <a:p>
            <a:fld id="{A154CB31-F404-49A9-9764-7CA86FEFD19B}" type="datetimeFigureOut">
              <a:rPr lang="en-US" smtClean="0"/>
              <a:t>7/13/2021</a:t>
            </a:fld>
            <a:endParaRPr lang="en-US"/>
          </a:p>
        </p:txBody>
      </p:sp>
      <p:sp>
        <p:nvSpPr>
          <p:cNvPr id="6" name="Footer Placeholder 5">
            <a:extLst>
              <a:ext uri="{FF2B5EF4-FFF2-40B4-BE49-F238E27FC236}">
                <a16:creationId xmlns:a16="http://schemas.microsoft.com/office/drawing/2014/main" id="{1A6BD336-B665-4D55-89E1-8A235BF5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62A06-D0E8-47E5-B27D-70C7B2359104}"/>
              </a:ext>
            </a:extLst>
          </p:cNvPr>
          <p:cNvSpPr>
            <a:spLocks noGrp="1"/>
          </p:cNvSpPr>
          <p:nvPr>
            <p:ph type="sldNum" sz="quarter" idx="12"/>
          </p:nvPr>
        </p:nvSpPr>
        <p:spPr/>
        <p:txBody>
          <a:bodyPr/>
          <a:lstStyle/>
          <a:p>
            <a:fld id="{4D9A8874-C85F-40B2-B958-10C5F6CA4394}" type="slidenum">
              <a:rPr lang="en-US" smtClean="0"/>
              <a:t>‹#›</a:t>
            </a:fld>
            <a:endParaRPr lang="en-US"/>
          </a:p>
        </p:txBody>
      </p:sp>
    </p:spTree>
    <p:extLst>
      <p:ext uri="{BB962C8B-B14F-4D97-AF65-F5344CB8AC3E}">
        <p14:creationId xmlns:p14="http://schemas.microsoft.com/office/powerpoint/2010/main" val="2161739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D694-E484-4710-B9F4-A8BC05143E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EDFF34-2BCF-44DE-9A96-602586FFFA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B11A4C-D2ED-4058-9F24-2A8596E5C8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60D66-53DB-4AE0-BD97-7FB974B6DD80}"/>
              </a:ext>
            </a:extLst>
          </p:cNvPr>
          <p:cNvSpPr>
            <a:spLocks noGrp="1"/>
          </p:cNvSpPr>
          <p:nvPr>
            <p:ph type="dt" sz="half" idx="10"/>
          </p:nvPr>
        </p:nvSpPr>
        <p:spPr/>
        <p:txBody>
          <a:bodyPr/>
          <a:lstStyle/>
          <a:p>
            <a:fld id="{A154CB31-F404-49A9-9764-7CA86FEFD19B}" type="datetimeFigureOut">
              <a:rPr lang="en-US" smtClean="0"/>
              <a:t>7/13/2021</a:t>
            </a:fld>
            <a:endParaRPr lang="en-US"/>
          </a:p>
        </p:txBody>
      </p:sp>
      <p:sp>
        <p:nvSpPr>
          <p:cNvPr id="6" name="Footer Placeholder 5">
            <a:extLst>
              <a:ext uri="{FF2B5EF4-FFF2-40B4-BE49-F238E27FC236}">
                <a16:creationId xmlns:a16="http://schemas.microsoft.com/office/drawing/2014/main" id="{ED00FEFE-9A07-4BF2-933A-EAF4995D3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E51B9-25FB-40F6-ADFB-A98AA48F3FB5}"/>
              </a:ext>
            </a:extLst>
          </p:cNvPr>
          <p:cNvSpPr>
            <a:spLocks noGrp="1"/>
          </p:cNvSpPr>
          <p:nvPr>
            <p:ph type="sldNum" sz="quarter" idx="12"/>
          </p:nvPr>
        </p:nvSpPr>
        <p:spPr/>
        <p:txBody>
          <a:bodyPr/>
          <a:lstStyle/>
          <a:p>
            <a:fld id="{4D9A8874-C85F-40B2-B958-10C5F6CA4394}" type="slidenum">
              <a:rPr lang="en-US" smtClean="0"/>
              <a:t>‹#›</a:t>
            </a:fld>
            <a:endParaRPr lang="en-US"/>
          </a:p>
        </p:txBody>
      </p:sp>
    </p:spTree>
    <p:extLst>
      <p:ext uri="{BB962C8B-B14F-4D97-AF65-F5344CB8AC3E}">
        <p14:creationId xmlns:p14="http://schemas.microsoft.com/office/powerpoint/2010/main" val="1615388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69E344-328B-4CE9-91D0-1FB55231FF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620F01-C2F3-46C4-A788-FCE9B4DBE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12FC5-59E3-4394-B979-366CDC44A4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4CB31-F404-49A9-9764-7CA86FEFD19B}" type="datetimeFigureOut">
              <a:rPr lang="en-US" smtClean="0"/>
              <a:t>7/13/2021</a:t>
            </a:fld>
            <a:endParaRPr lang="en-US"/>
          </a:p>
        </p:txBody>
      </p:sp>
      <p:sp>
        <p:nvSpPr>
          <p:cNvPr id="5" name="Footer Placeholder 4">
            <a:extLst>
              <a:ext uri="{FF2B5EF4-FFF2-40B4-BE49-F238E27FC236}">
                <a16:creationId xmlns:a16="http://schemas.microsoft.com/office/drawing/2014/main" id="{844E5505-BE9B-4527-8103-9E274C90D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2598BF-D69E-4C34-ADFA-76A9E4615E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A8874-C85F-40B2-B958-10C5F6CA4394}" type="slidenum">
              <a:rPr lang="en-US" smtClean="0"/>
              <a:t>‹#›</a:t>
            </a:fld>
            <a:endParaRPr lang="en-US"/>
          </a:p>
        </p:txBody>
      </p:sp>
    </p:spTree>
    <p:extLst>
      <p:ext uri="{BB962C8B-B14F-4D97-AF65-F5344CB8AC3E}">
        <p14:creationId xmlns:p14="http://schemas.microsoft.com/office/powerpoint/2010/main" val="858703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1.png"/><Relationship Id="rId7"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hyperlink" Target="https://www.slq.qld.gov.au/gallerywalk" TargetMode="External"/><Relationship Id="rId4" Type="http://schemas.openxmlformats.org/officeDocument/2006/relationships/hyperlink" Target="https://www.slq.qld.gov.au/plan-my-visit/spaces-visit/black-opium-fiona-foley" TargetMode="External"/><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slq.qld.gov.au/research-collections/art-and-design/james-c-sourris-am-collec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EEEA-A4F0-4E71-9719-E5DFA58FBB66}"/>
              </a:ext>
            </a:extLst>
          </p:cNvPr>
          <p:cNvSpPr>
            <a:spLocks noGrp="1"/>
          </p:cNvSpPr>
          <p:nvPr>
            <p:ph type="title"/>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16EC4AB3-6362-452F-A830-653769167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Content Placeholder 6">
            <a:extLst>
              <a:ext uri="{FF2B5EF4-FFF2-40B4-BE49-F238E27FC236}">
                <a16:creationId xmlns:a16="http://schemas.microsoft.com/office/drawing/2014/main" id="{C8C8E641-E65D-4073-A3EE-00BCAF93D74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62232" y="3429000"/>
            <a:ext cx="4122951" cy="2747963"/>
          </a:xfrm>
        </p:spPr>
      </p:pic>
      <p:sp>
        <p:nvSpPr>
          <p:cNvPr id="4" name="TextBox 3">
            <a:extLst>
              <a:ext uri="{FF2B5EF4-FFF2-40B4-BE49-F238E27FC236}">
                <a16:creationId xmlns:a16="http://schemas.microsoft.com/office/drawing/2014/main" id="{09D4299B-5EC6-4E92-BAAF-9FC04141877A}"/>
              </a:ext>
            </a:extLst>
          </p:cNvPr>
          <p:cNvSpPr txBox="1"/>
          <p:nvPr/>
        </p:nvSpPr>
        <p:spPr>
          <a:xfrm>
            <a:off x="838199" y="1845346"/>
            <a:ext cx="10908323" cy="1323439"/>
          </a:xfrm>
          <a:prstGeom prst="rect">
            <a:avLst/>
          </a:prstGeom>
          <a:noFill/>
        </p:spPr>
        <p:txBody>
          <a:bodyPr wrap="square" rtlCol="0">
            <a:spAutoFit/>
          </a:bodyPr>
          <a:lstStyle/>
          <a:p>
            <a:r>
              <a:rPr lang="en-US" sz="4000" dirty="0">
                <a:solidFill>
                  <a:schemeClr val="bg1"/>
                </a:solidFill>
              </a:rPr>
              <a:t>State Library of Queensland </a:t>
            </a:r>
          </a:p>
          <a:p>
            <a:r>
              <a:rPr lang="en-US" sz="4000" dirty="0">
                <a:solidFill>
                  <a:schemeClr val="bg1"/>
                </a:solidFill>
              </a:rPr>
              <a:t>Visual Art Stimulus Experiences: online and onsite</a:t>
            </a:r>
          </a:p>
        </p:txBody>
      </p:sp>
      <p:pic>
        <p:nvPicPr>
          <p:cNvPr id="6" name="Picture 5" descr="A picture containing text, person, computer, computer&#10;&#10;Description automatically generated">
            <a:extLst>
              <a:ext uri="{FF2B5EF4-FFF2-40B4-BE49-F238E27FC236}">
                <a16:creationId xmlns:a16="http://schemas.microsoft.com/office/drawing/2014/main" id="{B2EB1C27-C2FF-47E1-9F7D-2407CC6F9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8999"/>
            <a:ext cx="3901440" cy="2600325"/>
          </a:xfrm>
          <a:prstGeom prst="rect">
            <a:avLst/>
          </a:prstGeom>
        </p:spPr>
      </p:pic>
    </p:spTree>
    <p:extLst>
      <p:ext uri="{BB962C8B-B14F-4D97-AF65-F5344CB8AC3E}">
        <p14:creationId xmlns:p14="http://schemas.microsoft.com/office/powerpoint/2010/main" val="309946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EEEA-A4F0-4E71-9719-E5DFA58FBB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C57DB0-93FC-4015-AF2B-1B353987D0AD}"/>
              </a:ext>
            </a:extLst>
          </p:cNvPr>
          <p:cNvSpPr>
            <a:spLocks noGrp="1"/>
          </p:cNvSpPr>
          <p:nvPr>
            <p:ph idx="1"/>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16EC4AB3-6362-452F-A830-653769167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26"/>
            <a:ext cx="12192000" cy="6858000"/>
          </a:xfrm>
          <a:prstGeom prst="rect">
            <a:avLst/>
          </a:prstGeom>
        </p:spPr>
      </p:pic>
      <p:sp>
        <p:nvSpPr>
          <p:cNvPr id="6" name="TextBox 5">
            <a:extLst>
              <a:ext uri="{FF2B5EF4-FFF2-40B4-BE49-F238E27FC236}">
                <a16:creationId xmlns:a16="http://schemas.microsoft.com/office/drawing/2014/main" id="{94709311-6E28-4502-A491-05E4095CD7CA}"/>
              </a:ext>
            </a:extLst>
          </p:cNvPr>
          <p:cNvSpPr txBox="1"/>
          <p:nvPr/>
        </p:nvSpPr>
        <p:spPr>
          <a:xfrm>
            <a:off x="1675116" y="588839"/>
            <a:ext cx="10935984" cy="3262432"/>
          </a:xfrm>
          <a:prstGeom prst="rect">
            <a:avLst/>
          </a:prstGeom>
          <a:noFill/>
        </p:spPr>
        <p:txBody>
          <a:bodyPr wrap="square" rtlCol="0">
            <a:spAutoFit/>
          </a:bodyPr>
          <a:lstStyle/>
          <a:p>
            <a:r>
              <a:rPr lang="en-US" sz="4000" dirty="0">
                <a:solidFill>
                  <a:schemeClr val="bg1"/>
                </a:solidFill>
              </a:rPr>
              <a:t>State Library collection highlights as in-school </a:t>
            </a:r>
          </a:p>
          <a:p>
            <a:r>
              <a:rPr lang="en-US" sz="4000" dirty="0">
                <a:solidFill>
                  <a:schemeClr val="bg1"/>
                </a:solidFill>
              </a:rPr>
              <a:t>stimulus experiences</a:t>
            </a:r>
            <a:endParaRPr lang="en-US" dirty="0">
              <a:solidFill>
                <a:schemeClr val="bg1"/>
              </a:solidFill>
            </a:endParaRPr>
          </a:p>
          <a:p>
            <a:endParaRPr lang="en-US" dirty="0">
              <a:solidFill>
                <a:schemeClr val="bg1"/>
              </a:solidFill>
            </a:endParaRPr>
          </a:p>
          <a:p>
            <a:r>
              <a:rPr lang="en-US" dirty="0">
                <a:solidFill>
                  <a:schemeClr val="bg1"/>
                </a:solidFill>
              </a:rPr>
              <a:t>Twenty </a:t>
            </a:r>
          </a:p>
          <a:p>
            <a:r>
              <a:rPr lang="en-US" dirty="0">
                <a:solidFill>
                  <a:schemeClr val="bg1"/>
                </a:solidFill>
              </a:rPr>
              <a:t>Two Decades of Queensland </a:t>
            </a:r>
          </a:p>
          <a:p>
            <a:r>
              <a:rPr lang="en-US" dirty="0">
                <a:solidFill>
                  <a:schemeClr val="bg1"/>
                </a:solidFill>
              </a:rPr>
              <a:t>Photography</a:t>
            </a:r>
          </a:p>
          <a:p>
            <a:endParaRPr lang="en-US" dirty="0">
              <a:solidFill>
                <a:schemeClr val="bg1"/>
              </a:solidFill>
            </a:endParaRPr>
          </a:p>
          <a:p>
            <a:r>
              <a:rPr lang="en-US" dirty="0">
                <a:solidFill>
                  <a:schemeClr val="bg1"/>
                </a:solidFill>
              </a:rPr>
              <a:t>online Exhibition</a:t>
            </a:r>
          </a:p>
          <a:p>
            <a:endParaRPr lang="en-US" dirty="0">
              <a:solidFill>
                <a:schemeClr val="bg1"/>
              </a:solidFill>
            </a:endParaRPr>
          </a:p>
        </p:txBody>
      </p:sp>
      <p:sp>
        <p:nvSpPr>
          <p:cNvPr id="4" name="TextBox 3">
            <a:extLst>
              <a:ext uri="{FF2B5EF4-FFF2-40B4-BE49-F238E27FC236}">
                <a16:creationId xmlns:a16="http://schemas.microsoft.com/office/drawing/2014/main" id="{954998BC-C4E6-4792-9E82-25A85769E921}"/>
              </a:ext>
            </a:extLst>
          </p:cNvPr>
          <p:cNvSpPr txBox="1"/>
          <p:nvPr/>
        </p:nvSpPr>
        <p:spPr>
          <a:xfrm>
            <a:off x="1675116" y="3616876"/>
            <a:ext cx="3924728" cy="369332"/>
          </a:xfrm>
          <a:prstGeom prst="rect">
            <a:avLst/>
          </a:prstGeom>
          <a:noFill/>
        </p:spPr>
        <p:txBody>
          <a:bodyPr wrap="square" rtlCol="0">
            <a:spAutoFit/>
          </a:bodyPr>
          <a:lstStyle/>
          <a:p>
            <a:r>
              <a:rPr lang="en-US" dirty="0">
                <a:solidFill>
                  <a:schemeClr val="bg1"/>
                </a:solidFill>
              </a:rPr>
              <a:t>https://twenty.slq.qld.gov.au/</a:t>
            </a:r>
          </a:p>
        </p:txBody>
      </p:sp>
      <p:pic>
        <p:nvPicPr>
          <p:cNvPr id="7" name="Picture 6">
            <a:extLst>
              <a:ext uri="{FF2B5EF4-FFF2-40B4-BE49-F238E27FC236}">
                <a16:creationId xmlns:a16="http://schemas.microsoft.com/office/drawing/2014/main" id="{41767CF9-FE21-4FA7-8BEE-BE449BC88C01}"/>
              </a:ext>
            </a:extLst>
          </p:cNvPr>
          <p:cNvPicPr>
            <a:picLocks noChangeAspect="1"/>
          </p:cNvPicPr>
          <p:nvPr/>
        </p:nvPicPr>
        <p:blipFill>
          <a:blip r:embed="rId4"/>
          <a:stretch>
            <a:fillRect/>
          </a:stretch>
        </p:blipFill>
        <p:spPr>
          <a:xfrm>
            <a:off x="5473703" y="2055813"/>
            <a:ext cx="6265163" cy="3334034"/>
          </a:xfrm>
          <a:prstGeom prst="rect">
            <a:avLst/>
          </a:prstGeom>
        </p:spPr>
      </p:pic>
    </p:spTree>
    <p:extLst>
      <p:ext uri="{BB962C8B-B14F-4D97-AF65-F5344CB8AC3E}">
        <p14:creationId xmlns:p14="http://schemas.microsoft.com/office/powerpoint/2010/main" val="809062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EEEA-A4F0-4E71-9719-E5DFA58FBB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C57DB0-93FC-4015-AF2B-1B353987D0AD}"/>
              </a:ext>
            </a:extLst>
          </p:cNvPr>
          <p:cNvSpPr>
            <a:spLocks noGrp="1"/>
          </p:cNvSpPr>
          <p:nvPr>
            <p:ph idx="1"/>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16EC4AB3-6362-452F-A830-653769167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261541B-DAD4-4235-985F-8389C806D9D4}"/>
              </a:ext>
            </a:extLst>
          </p:cNvPr>
          <p:cNvSpPr txBox="1"/>
          <p:nvPr/>
        </p:nvSpPr>
        <p:spPr>
          <a:xfrm>
            <a:off x="1675116" y="588839"/>
            <a:ext cx="10935984" cy="2154436"/>
          </a:xfrm>
          <a:prstGeom prst="rect">
            <a:avLst/>
          </a:prstGeom>
          <a:noFill/>
        </p:spPr>
        <p:txBody>
          <a:bodyPr wrap="square" rtlCol="0">
            <a:spAutoFit/>
          </a:bodyPr>
          <a:lstStyle/>
          <a:p>
            <a:r>
              <a:rPr lang="en-US" sz="4000" dirty="0">
                <a:solidFill>
                  <a:schemeClr val="bg1"/>
                </a:solidFill>
              </a:rPr>
              <a:t>State Library collection highlights as in-school </a:t>
            </a:r>
          </a:p>
          <a:p>
            <a:r>
              <a:rPr lang="en-US" sz="4000" dirty="0">
                <a:solidFill>
                  <a:schemeClr val="bg1"/>
                </a:solidFill>
              </a:rPr>
              <a:t>stimulus experiences</a:t>
            </a:r>
            <a:endParaRPr lang="en-US" dirty="0">
              <a:solidFill>
                <a:schemeClr val="bg1"/>
              </a:solidFill>
            </a:endParaRPr>
          </a:p>
          <a:p>
            <a:endParaRPr lang="en-US" dirty="0">
              <a:solidFill>
                <a:schemeClr val="bg1"/>
              </a:solidFill>
            </a:endParaRPr>
          </a:p>
          <a:p>
            <a:r>
              <a:rPr lang="en-US" dirty="0">
                <a:solidFill>
                  <a:schemeClr val="bg1"/>
                </a:solidFill>
              </a:rPr>
              <a:t>Spoken online Exhibition and Indigenous languages interactive map   https://www.slq.qld.gov.au/spoken</a:t>
            </a:r>
          </a:p>
          <a:p>
            <a:endParaRPr lang="en-US" dirty="0">
              <a:solidFill>
                <a:schemeClr val="bg1"/>
              </a:solidFill>
            </a:endParaRPr>
          </a:p>
        </p:txBody>
      </p:sp>
      <p:pic>
        <p:nvPicPr>
          <p:cNvPr id="4" name="Picture 3">
            <a:extLst>
              <a:ext uri="{FF2B5EF4-FFF2-40B4-BE49-F238E27FC236}">
                <a16:creationId xmlns:a16="http://schemas.microsoft.com/office/drawing/2014/main" id="{D3F828FB-0614-48C8-A351-736BB581B8D8}"/>
              </a:ext>
            </a:extLst>
          </p:cNvPr>
          <p:cNvPicPr>
            <a:picLocks noChangeAspect="1"/>
          </p:cNvPicPr>
          <p:nvPr/>
        </p:nvPicPr>
        <p:blipFill>
          <a:blip r:embed="rId4"/>
          <a:stretch>
            <a:fillRect/>
          </a:stretch>
        </p:blipFill>
        <p:spPr>
          <a:xfrm>
            <a:off x="389425" y="2639078"/>
            <a:ext cx="3183652" cy="2306288"/>
          </a:xfrm>
          <a:prstGeom prst="rect">
            <a:avLst/>
          </a:prstGeom>
        </p:spPr>
      </p:pic>
      <p:pic>
        <p:nvPicPr>
          <p:cNvPr id="7" name="Picture 6">
            <a:extLst>
              <a:ext uri="{FF2B5EF4-FFF2-40B4-BE49-F238E27FC236}">
                <a16:creationId xmlns:a16="http://schemas.microsoft.com/office/drawing/2014/main" id="{78C6E04A-5017-4955-A9DD-B841411171CC}"/>
              </a:ext>
            </a:extLst>
          </p:cNvPr>
          <p:cNvPicPr>
            <a:picLocks noChangeAspect="1"/>
          </p:cNvPicPr>
          <p:nvPr/>
        </p:nvPicPr>
        <p:blipFill>
          <a:blip r:embed="rId5"/>
          <a:stretch>
            <a:fillRect/>
          </a:stretch>
        </p:blipFill>
        <p:spPr>
          <a:xfrm>
            <a:off x="7942780" y="2634217"/>
            <a:ext cx="3677351" cy="2306289"/>
          </a:xfrm>
          <a:prstGeom prst="rect">
            <a:avLst/>
          </a:prstGeom>
        </p:spPr>
      </p:pic>
      <p:pic>
        <p:nvPicPr>
          <p:cNvPr id="8" name="Picture 7">
            <a:extLst>
              <a:ext uri="{FF2B5EF4-FFF2-40B4-BE49-F238E27FC236}">
                <a16:creationId xmlns:a16="http://schemas.microsoft.com/office/drawing/2014/main" id="{51E4517C-A269-4269-B9B0-BF0CDA690C58}"/>
              </a:ext>
            </a:extLst>
          </p:cNvPr>
          <p:cNvPicPr>
            <a:picLocks noChangeAspect="1"/>
          </p:cNvPicPr>
          <p:nvPr/>
        </p:nvPicPr>
        <p:blipFill>
          <a:blip r:embed="rId6"/>
          <a:stretch>
            <a:fillRect/>
          </a:stretch>
        </p:blipFill>
        <p:spPr>
          <a:xfrm>
            <a:off x="3725240" y="2639078"/>
            <a:ext cx="4065377" cy="2306288"/>
          </a:xfrm>
          <a:prstGeom prst="rect">
            <a:avLst/>
          </a:prstGeom>
        </p:spPr>
      </p:pic>
      <p:pic>
        <p:nvPicPr>
          <p:cNvPr id="9" name="Picture 8">
            <a:extLst>
              <a:ext uri="{FF2B5EF4-FFF2-40B4-BE49-F238E27FC236}">
                <a16:creationId xmlns:a16="http://schemas.microsoft.com/office/drawing/2014/main" id="{41BE35AF-07B0-4773-9219-5AAC4E04D404}"/>
              </a:ext>
            </a:extLst>
          </p:cNvPr>
          <p:cNvPicPr>
            <a:picLocks noChangeAspect="1"/>
          </p:cNvPicPr>
          <p:nvPr/>
        </p:nvPicPr>
        <p:blipFill>
          <a:blip r:embed="rId7"/>
          <a:stretch>
            <a:fillRect/>
          </a:stretch>
        </p:blipFill>
        <p:spPr>
          <a:xfrm>
            <a:off x="1089060" y="5191577"/>
            <a:ext cx="4249083" cy="1404358"/>
          </a:xfrm>
          <a:prstGeom prst="rect">
            <a:avLst/>
          </a:prstGeom>
        </p:spPr>
      </p:pic>
    </p:spTree>
    <p:extLst>
      <p:ext uri="{BB962C8B-B14F-4D97-AF65-F5344CB8AC3E}">
        <p14:creationId xmlns:p14="http://schemas.microsoft.com/office/powerpoint/2010/main" val="3614315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EEEA-A4F0-4E71-9719-E5DFA58FBB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C57DB0-93FC-4015-AF2B-1B353987D0AD}"/>
              </a:ext>
            </a:extLst>
          </p:cNvPr>
          <p:cNvSpPr>
            <a:spLocks noGrp="1"/>
          </p:cNvSpPr>
          <p:nvPr>
            <p:ph idx="1"/>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16EC4AB3-6362-452F-A830-653769167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Text&#10;&#10;Description automatically generated">
            <a:extLst>
              <a:ext uri="{FF2B5EF4-FFF2-40B4-BE49-F238E27FC236}">
                <a16:creationId xmlns:a16="http://schemas.microsoft.com/office/drawing/2014/main" id="{32958405-5731-4020-A53E-77EFC43BF0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250" y="1537972"/>
            <a:ext cx="3347634" cy="473118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317674F-42BC-4660-811A-D03E3729C9C2}"/>
              </a:ext>
            </a:extLst>
          </p:cNvPr>
          <p:cNvSpPr txBox="1"/>
          <p:nvPr/>
        </p:nvSpPr>
        <p:spPr>
          <a:xfrm>
            <a:off x="1675116" y="588839"/>
            <a:ext cx="10935984" cy="2431435"/>
          </a:xfrm>
          <a:prstGeom prst="rect">
            <a:avLst/>
          </a:prstGeom>
          <a:noFill/>
        </p:spPr>
        <p:txBody>
          <a:bodyPr wrap="square" rtlCol="0">
            <a:spAutoFit/>
          </a:bodyPr>
          <a:lstStyle/>
          <a:p>
            <a:r>
              <a:rPr lang="en-US" sz="4000" dirty="0">
                <a:solidFill>
                  <a:schemeClr val="bg1"/>
                </a:solidFill>
              </a:rPr>
              <a:t>State Library collection highlights as in-school </a:t>
            </a:r>
          </a:p>
          <a:p>
            <a:r>
              <a:rPr lang="en-US" sz="4000" dirty="0">
                <a:solidFill>
                  <a:schemeClr val="bg1"/>
                </a:solidFill>
              </a:rPr>
              <a:t>stimulus experiences</a:t>
            </a:r>
            <a:endParaRPr lang="en-US" dirty="0">
              <a:solidFill>
                <a:schemeClr val="bg1"/>
              </a:solidFill>
            </a:endParaRPr>
          </a:p>
          <a:p>
            <a:endParaRPr lang="en-US" dirty="0">
              <a:solidFill>
                <a:schemeClr val="bg1"/>
              </a:solidFill>
            </a:endParaRPr>
          </a:p>
          <a:p>
            <a:r>
              <a:rPr lang="en-US" dirty="0">
                <a:solidFill>
                  <a:schemeClr val="bg1"/>
                </a:solidFill>
              </a:rPr>
              <a:t>Plantation Voices </a:t>
            </a:r>
          </a:p>
          <a:p>
            <a:r>
              <a:rPr lang="en-US" dirty="0">
                <a:solidFill>
                  <a:schemeClr val="bg1"/>
                </a:solidFill>
              </a:rPr>
              <a:t>https://www.slq.qld.gov.au/whats-on/plantation-voices</a:t>
            </a:r>
          </a:p>
          <a:p>
            <a:endParaRPr lang="en-US" dirty="0">
              <a:solidFill>
                <a:schemeClr val="bg1"/>
              </a:solidFill>
            </a:endParaRPr>
          </a:p>
        </p:txBody>
      </p:sp>
      <p:pic>
        <p:nvPicPr>
          <p:cNvPr id="4" name="Picture 3">
            <a:extLst>
              <a:ext uri="{FF2B5EF4-FFF2-40B4-BE49-F238E27FC236}">
                <a16:creationId xmlns:a16="http://schemas.microsoft.com/office/drawing/2014/main" id="{CFA981AC-A130-4AB3-A70A-5F399548254A}"/>
              </a:ext>
            </a:extLst>
          </p:cNvPr>
          <p:cNvPicPr>
            <a:picLocks noChangeAspect="1"/>
          </p:cNvPicPr>
          <p:nvPr/>
        </p:nvPicPr>
        <p:blipFill>
          <a:blip r:embed="rId5"/>
          <a:stretch>
            <a:fillRect/>
          </a:stretch>
        </p:blipFill>
        <p:spPr>
          <a:xfrm>
            <a:off x="2049889" y="2997119"/>
            <a:ext cx="4403218" cy="3297462"/>
          </a:xfrm>
          <a:prstGeom prst="rect">
            <a:avLst/>
          </a:prstGeom>
        </p:spPr>
      </p:pic>
    </p:spTree>
    <p:extLst>
      <p:ext uri="{BB962C8B-B14F-4D97-AF65-F5344CB8AC3E}">
        <p14:creationId xmlns:p14="http://schemas.microsoft.com/office/powerpoint/2010/main" val="100440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EEEA-A4F0-4E71-9719-E5DFA58FBB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C57DB0-93FC-4015-AF2B-1B353987D0AD}"/>
              </a:ext>
            </a:extLst>
          </p:cNvPr>
          <p:cNvSpPr>
            <a:spLocks noGrp="1"/>
          </p:cNvSpPr>
          <p:nvPr>
            <p:ph idx="1"/>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16EC4AB3-6362-452F-A830-653769167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Content Placeholder 4" descr="A picture containing website&#10;&#10;Description automatically generated">
            <a:extLst>
              <a:ext uri="{FF2B5EF4-FFF2-40B4-BE49-F238E27FC236}">
                <a16:creationId xmlns:a16="http://schemas.microsoft.com/office/drawing/2014/main" id="{63B2CE04-5F6E-470F-8786-C33CB3E89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665" y="365125"/>
            <a:ext cx="3076202" cy="4351338"/>
          </a:xfrm>
          <a:prstGeom prst="rect">
            <a:avLst/>
          </a:prstGeom>
        </p:spPr>
      </p:pic>
      <p:pic>
        <p:nvPicPr>
          <p:cNvPr id="8" name="Picture 7" descr="Text&#10;&#10;Description automatically generated">
            <a:extLst>
              <a:ext uri="{FF2B5EF4-FFF2-40B4-BE49-F238E27FC236}">
                <a16:creationId xmlns:a16="http://schemas.microsoft.com/office/drawing/2014/main" id="{3E825434-521A-419B-BAE0-849566A06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7170" y="409461"/>
            <a:ext cx="3076203" cy="4351339"/>
          </a:xfrm>
          <a:prstGeom prst="rect">
            <a:avLst/>
          </a:prstGeom>
        </p:spPr>
      </p:pic>
      <p:pic>
        <p:nvPicPr>
          <p:cNvPr id="10" name="Picture 9" descr="Text&#10;&#10;Description automatically generated">
            <a:extLst>
              <a:ext uri="{FF2B5EF4-FFF2-40B4-BE49-F238E27FC236}">
                <a16:creationId xmlns:a16="http://schemas.microsoft.com/office/drawing/2014/main" id="{6E088DED-5A2D-4536-82E5-986AF2B92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7745" y="365125"/>
            <a:ext cx="3107547" cy="4395675"/>
          </a:xfrm>
          <a:prstGeom prst="rect">
            <a:avLst/>
          </a:prstGeom>
        </p:spPr>
      </p:pic>
    </p:spTree>
    <p:extLst>
      <p:ext uri="{BB962C8B-B14F-4D97-AF65-F5344CB8AC3E}">
        <p14:creationId xmlns:p14="http://schemas.microsoft.com/office/powerpoint/2010/main" val="2093600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EEEA-A4F0-4E71-9719-E5DFA58FBB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C57DB0-93FC-4015-AF2B-1B353987D0AD}"/>
              </a:ext>
            </a:extLst>
          </p:cNvPr>
          <p:cNvSpPr>
            <a:spLocks noGrp="1"/>
          </p:cNvSpPr>
          <p:nvPr>
            <p:ph idx="1"/>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16EC4AB3-6362-452F-A830-653769167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C679EF7-1665-4674-91DF-79F9602A3299}"/>
              </a:ext>
            </a:extLst>
          </p:cNvPr>
          <p:cNvSpPr txBox="1"/>
          <p:nvPr/>
        </p:nvSpPr>
        <p:spPr>
          <a:xfrm>
            <a:off x="1617785" y="1031630"/>
            <a:ext cx="7924800" cy="1323439"/>
          </a:xfrm>
          <a:prstGeom prst="rect">
            <a:avLst/>
          </a:prstGeom>
          <a:noFill/>
        </p:spPr>
        <p:txBody>
          <a:bodyPr wrap="square" rtlCol="0">
            <a:spAutoFit/>
          </a:bodyPr>
          <a:lstStyle/>
          <a:p>
            <a:r>
              <a:rPr lang="en-US" sz="4000" dirty="0">
                <a:solidFill>
                  <a:schemeClr val="bg1"/>
                </a:solidFill>
              </a:rPr>
              <a:t>Book a school visit to State Library through Curriculum Connect</a:t>
            </a:r>
          </a:p>
        </p:txBody>
      </p:sp>
      <p:pic>
        <p:nvPicPr>
          <p:cNvPr id="6" name="Picture 5">
            <a:extLst>
              <a:ext uri="{FF2B5EF4-FFF2-40B4-BE49-F238E27FC236}">
                <a16:creationId xmlns:a16="http://schemas.microsoft.com/office/drawing/2014/main" id="{A84B4185-2EA4-402F-AB34-E6F5B16E835F}"/>
              </a:ext>
            </a:extLst>
          </p:cNvPr>
          <p:cNvPicPr>
            <a:picLocks noChangeAspect="1"/>
          </p:cNvPicPr>
          <p:nvPr/>
        </p:nvPicPr>
        <p:blipFill>
          <a:blip r:embed="rId4"/>
          <a:stretch>
            <a:fillRect/>
          </a:stretch>
        </p:blipFill>
        <p:spPr>
          <a:xfrm>
            <a:off x="1617785" y="1825625"/>
            <a:ext cx="8328023" cy="3819769"/>
          </a:xfrm>
          <a:prstGeom prst="rect">
            <a:avLst/>
          </a:prstGeom>
        </p:spPr>
      </p:pic>
      <p:sp>
        <p:nvSpPr>
          <p:cNvPr id="7" name="TextBox 6">
            <a:extLst>
              <a:ext uri="{FF2B5EF4-FFF2-40B4-BE49-F238E27FC236}">
                <a16:creationId xmlns:a16="http://schemas.microsoft.com/office/drawing/2014/main" id="{C8F69317-4784-4A9D-A77E-9DE7B8FC11AF}"/>
              </a:ext>
            </a:extLst>
          </p:cNvPr>
          <p:cNvSpPr txBox="1"/>
          <p:nvPr/>
        </p:nvSpPr>
        <p:spPr>
          <a:xfrm>
            <a:off x="5291191" y="5979560"/>
            <a:ext cx="4541178" cy="369332"/>
          </a:xfrm>
          <a:prstGeom prst="rect">
            <a:avLst/>
          </a:prstGeom>
          <a:noFill/>
        </p:spPr>
        <p:txBody>
          <a:bodyPr wrap="square" rtlCol="0">
            <a:spAutoFit/>
          </a:bodyPr>
          <a:lstStyle/>
          <a:p>
            <a:r>
              <a:rPr lang="en-US" dirty="0">
                <a:solidFill>
                  <a:schemeClr val="bg1"/>
                </a:solidFill>
              </a:rPr>
              <a:t>https://www.slq.qld.gov.au/school-visits</a:t>
            </a:r>
          </a:p>
        </p:txBody>
      </p:sp>
    </p:spTree>
    <p:extLst>
      <p:ext uri="{BB962C8B-B14F-4D97-AF65-F5344CB8AC3E}">
        <p14:creationId xmlns:p14="http://schemas.microsoft.com/office/powerpoint/2010/main" val="3992966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EEEA-A4F0-4E71-9719-E5DFA58FBB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C57DB0-93FC-4015-AF2B-1B353987D0AD}"/>
              </a:ext>
            </a:extLst>
          </p:cNvPr>
          <p:cNvSpPr>
            <a:spLocks noGrp="1"/>
          </p:cNvSpPr>
          <p:nvPr>
            <p:ph idx="1"/>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16EC4AB3-6362-452F-A830-653769167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7551CC2-1751-4809-957C-4668AE436929}"/>
              </a:ext>
            </a:extLst>
          </p:cNvPr>
          <p:cNvSpPr txBox="1"/>
          <p:nvPr/>
        </p:nvSpPr>
        <p:spPr>
          <a:xfrm>
            <a:off x="1675116" y="588839"/>
            <a:ext cx="10935984" cy="4708981"/>
          </a:xfrm>
          <a:prstGeom prst="rect">
            <a:avLst/>
          </a:prstGeom>
          <a:noFill/>
        </p:spPr>
        <p:txBody>
          <a:bodyPr wrap="square" rtlCol="0">
            <a:spAutoFit/>
          </a:bodyPr>
          <a:lstStyle/>
          <a:p>
            <a:r>
              <a:rPr lang="en-US" sz="4000" dirty="0">
                <a:solidFill>
                  <a:schemeClr val="bg1"/>
                </a:solidFill>
              </a:rPr>
              <a:t>State Library stimulus experiences</a:t>
            </a:r>
          </a:p>
          <a:p>
            <a:r>
              <a:rPr lang="en-US" sz="4000" dirty="0">
                <a:solidFill>
                  <a:schemeClr val="bg1"/>
                </a:solidFill>
              </a:rPr>
              <a:t>excursions </a:t>
            </a:r>
          </a:p>
          <a:p>
            <a:endParaRPr lang="en-US" sz="4000" dirty="0">
              <a:solidFill>
                <a:schemeClr val="bg1"/>
              </a:solidFill>
            </a:endParaRPr>
          </a:p>
          <a:p>
            <a:r>
              <a:rPr lang="en-US" dirty="0">
                <a:solidFill>
                  <a:schemeClr val="bg1"/>
                </a:solidFill>
              </a:rPr>
              <a:t>Exhibitions </a:t>
            </a:r>
          </a:p>
          <a:p>
            <a:r>
              <a:rPr lang="en-US" dirty="0">
                <a:solidFill>
                  <a:schemeClr val="bg1"/>
                </a:solidFill>
              </a:rPr>
              <a:t>Current</a:t>
            </a:r>
          </a:p>
          <a:p>
            <a:pPr marL="571500" indent="-571500">
              <a:buFont typeface="Arial" panose="020B0604020202020204" pitchFamily="34" charset="0"/>
              <a:buChar char="•"/>
            </a:pPr>
            <a:r>
              <a:rPr lang="en-US" dirty="0">
                <a:solidFill>
                  <a:schemeClr val="bg1"/>
                </a:solidFill>
              </a:rPr>
              <a:t>Entwined: plants and people</a:t>
            </a:r>
          </a:p>
          <a:p>
            <a:pPr marL="571500" indent="-571500">
              <a:buFont typeface="Arial" panose="020B0604020202020204" pitchFamily="34" charset="0"/>
              <a:buChar char="•"/>
            </a:pPr>
            <a:r>
              <a:rPr lang="en-US" dirty="0">
                <a:solidFill>
                  <a:schemeClr val="bg1"/>
                </a:solidFill>
              </a:rPr>
              <a:t>Big Voices: Children’s art matters</a:t>
            </a:r>
          </a:p>
          <a:p>
            <a:pPr marL="571500" indent="-571500">
              <a:buFont typeface="Arial" panose="020B0604020202020204" pitchFamily="34" charset="0"/>
              <a:buChar char="•"/>
            </a:pPr>
            <a:r>
              <a:rPr lang="en-US" dirty="0">
                <a:solidFill>
                  <a:schemeClr val="bg1"/>
                </a:solidFill>
              </a:rPr>
              <a:t>Deadly Threads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a:extLst>
              <a:ext uri="{FF2B5EF4-FFF2-40B4-BE49-F238E27FC236}">
                <a16:creationId xmlns:a16="http://schemas.microsoft.com/office/drawing/2014/main" id="{84CFEE6E-94F8-4EC1-9D6F-9C6E380C9A63}"/>
              </a:ext>
            </a:extLst>
          </p:cNvPr>
          <p:cNvPicPr>
            <a:picLocks noChangeAspect="1"/>
          </p:cNvPicPr>
          <p:nvPr/>
        </p:nvPicPr>
        <p:blipFill>
          <a:blip r:embed="rId4"/>
          <a:stretch>
            <a:fillRect/>
          </a:stretch>
        </p:blipFill>
        <p:spPr>
          <a:xfrm>
            <a:off x="7640664" y="1480277"/>
            <a:ext cx="4163232" cy="2350974"/>
          </a:xfrm>
          <a:prstGeom prst="rect">
            <a:avLst/>
          </a:prstGeom>
        </p:spPr>
      </p:pic>
      <p:pic>
        <p:nvPicPr>
          <p:cNvPr id="7" name="Picture 6">
            <a:extLst>
              <a:ext uri="{FF2B5EF4-FFF2-40B4-BE49-F238E27FC236}">
                <a16:creationId xmlns:a16="http://schemas.microsoft.com/office/drawing/2014/main" id="{039932A6-6B78-4EB6-9120-CCCDFE0A0A68}"/>
              </a:ext>
            </a:extLst>
          </p:cNvPr>
          <p:cNvPicPr>
            <a:picLocks noChangeAspect="1"/>
          </p:cNvPicPr>
          <p:nvPr/>
        </p:nvPicPr>
        <p:blipFill>
          <a:blip r:embed="rId5"/>
          <a:stretch>
            <a:fillRect/>
          </a:stretch>
        </p:blipFill>
        <p:spPr>
          <a:xfrm>
            <a:off x="7640664" y="4022901"/>
            <a:ext cx="4163232" cy="2692451"/>
          </a:xfrm>
          <a:prstGeom prst="rect">
            <a:avLst/>
          </a:prstGeom>
        </p:spPr>
      </p:pic>
      <p:pic>
        <p:nvPicPr>
          <p:cNvPr id="8" name="Picture 7">
            <a:extLst>
              <a:ext uri="{FF2B5EF4-FFF2-40B4-BE49-F238E27FC236}">
                <a16:creationId xmlns:a16="http://schemas.microsoft.com/office/drawing/2014/main" id="{25F7AA67-7E39-4481-B4AF-4FC12B6FE086}"/>
              </a:ext>
            </a:extLst>
          </p:cNvPr>
          <p:cNvPicPr>
            <a:picLocks noChangeAspect="1"/>
          </p:cNvPicPr>
          <p:nvPr/>
        </p:nvPicPr>
        <p:blipFill>
          <a:blip r:embed="rId6"/>
          <a:stretch>
            <a:fillRect/>
          </a:stretch>
        </p:blipFill>
        <p:spPr>
          <a:xfrm>
            <a:off x="3595607" y="4042658"/>
            <a:ext cx="3893796" cy="2686345"/>
          </a:xfrm>
          <a:prstGeom prst="rect">
            <a:avLst/>
          </a:prstGeom>
        </p:spPr>
      </p:pic>
    </p:spTree>
    <p:extLst>
      <p:ext uri="{BB962C8B-B14F-4D97-AF65-F5344CB8AC3E}">
        <p14:creationId xmlns:p14="http://schemas.microsoft.com/office/powerpoint/2010/main" val="1248069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EEEA-A4F0-4E71-9719-E5DFA58FBB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C57DB0-93FC-4015-AF2B-1B353987D0AD}"/>
              </a:ext>
            </a:extLst>
          </p:cNvPr>
          <p:cNvSpPr>
            <a:spLocks noGrp="1"/>
          </p:cNvSpPr>
          <p:nvPr>
            <p:ph idx="1"/>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16EC4AB3-6362-452F-A830-653769167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7551CC2-1751-4809-957C-4668AE436929}"/>
              </a:ext>
            </a:extLst>
          </p:cNvPr>
          <p:cNvSpPr txBox="1"/>
          <p:nvPr/>
        </p:nvSpPr>
        <p:spPr>
          <a:xfrm>
            <a:off x="1675116" y="588839"/>
            <a:ext cx="10935984" cy="4431983"/>
          </a:xfrm>
          <a:prstGeom prst="rect">
            <a:avLst/>
          </a:prstGeom>
          <a:noFill/>
        </p:spPr>
        <p:txBody>
          <a:bodyPr wrap="square" rtlCol="0">
            <a:spAutoFit/>
          </a:bodyPr>
          <a:lstStyle/>
          <a:p>
            <a:r>
              <a:rPr lang="en-US" sz="4000" dirty="0">
                <a:solidFill>
                  <a:schemeClr val="bg1"/>
                </a:solidFill>
              </a:rPr>
              <a:t>State Library stimulus experiences</a:t>
            </a:r>
          </a:p>
          <a:p>
            <a:r>
              <a:rPr lang="en-US" sz="4000" dirty="0">
                <a:solidFill>
                  <a:schemeClr val="bg1"/>
                </a:solidFill>
              </a:rPr>
              <a:t>excursions </a:t>
            </a:r>
          </a:p>
          <a:p>
            <a:endParaRPr lang="en-US" sz="4000" dirty="0">
              <a:solidFill>
                <a:schemeClr val="bg1"/>
              </a:solidFill>
            </a:endParaRPr>
          </a:p>
          <a:p>
            <a:r>
              <a:rPr lang="en-US" dirty="0">
                <a:solidFill>
                  <a:schemeClr val="bg1"/>
                </a:solidFill>
              </a:rPr>
              <a:t>Exhibitions </a:t>
            </a:r>
          </a:p>
          <a:p>
            <a:r>
              <a:rPr lang="en-US" dirty="0">
                <a:solidFill>
                  <a:schemeClr val="bg1"/>
                </a:solidFill>
              </a:rPr>
              <a:t>Coming up: </a:t>
            </a:r>
          </a:p>
          <a:p>
            <a:pPr marL="285750" indent="-285750">
              <a:buFont typeface="Arial" panose="020B0604020202020204" pitchFamily="34" charset="0"/>
              <a:buChar char="•"/>
            </a:pPr>
            <a:r>
              <a:rPr lang="en-US" dirty="0">
                <a:solidFill>
                  <a:schemeClr val="bg1"/>
                </a:solidFill>
              </a:rPr>
              <a:t>Viewpoints- photography  through the lens of First Nations photographers</a:t>
            </a:r>
          </a:p>
          <a:p>
            <a:pPr marL="285750" indent="-285750">
              <a:buFont typeface="Arial" panose="020B0604020202020204" pitchFamily="34" charset="0"/>
              <a:buChar char="•"/>
            </a:pPr>
            <a:r>
              <a:rPr lang="en-US" dirty="0">
                <a:solidFill>
                  <a:schemeClr val="bg1"/>
                </a:solidFill>
              </a:rPr>
              <a:t>Sovereign Stories-  Celebrating a decade of Black and Write </a:t>
            </a: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9" name="Picture 8">
            <a:extLst>
              <a:ext uri="{FF2B5EF4-FFF2-40B4-BE49-F238E27FC236}">
                <a16:creationId xmlns:a16="http://schemas.microsoft.com/office/drawing/2014/main" id="{DC4E1B25-6CC7-4A17-B1CF-C3A1BB950F71}"/>
              </a:ext>
            </a:extLst>
          </p:cNvPr>
          <p:cNvPicPr>
            <a:picLocks noChangeAspect="1"/>
          </p:cNvPicPr>
          <p:nvPr/>
        </p:nvPicPr>
        <p:blipFill>
          <a:blip r:embed="rId4"/>
          <a:stretch>
            <a:fillRect/>
          </a:stretch>
        </p:blipFill>
        <p:spPr>
          <a:xfrm>
            <a:off x="5939115" y="3865525"/>
            <a:ext cx="3749490" cy="2580468"/>
          </a:xfrm>
          <a:prstGeom prst="rect">
            <a:avLst/>
          </a:prstGeom>
        </p:spPr>
      </p:pic>
    </p:spTree>
    <p:extLst>
      <p:ext uri="{BB962C8B-B14F-4D97-AF65-F5344CB8AC3E}">
        <p14:creationId xmlns:p14="http://schemas.microsoft.com/office/powerpoint/2010/main" val="403948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EEEA-A4F0-4E71-9719-E5DFA58FBB66}"/>
              </a:ext>
            </a:extLst>
          </p:cNvPr>
          <p:cNvSpPr>
            <a:spLocks noGrp="1"/>
          </p:cNvSpPr>
          <p:nvPr>
            <p:ph type="title"/>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16EC4AB3-6362-452F-A830-653769167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7551CC2-1751-4809-957C-4668AE436929}"/>
              </a:ext>
            </a:extLst>
          </p:cNvPr>
          <p:cNvSpPr txBox="1"/>
          <p:nvPr/>
        </p:nvSpPr>
        <p:spPr>
          <a:xfrm>
            <a:off x="1675116" y="588839"/>
            <a:ext cx="10935984" cy="4985980"/>
          </a:xfrm>
          <a:prstGeom prst="rect">
            <a:avLst/>
          </a:prstGeom>
          <a:noFill/>
        </p:spPr>
        <p:txBody>
          <a:bodyPr wrap="square" rtlCol="0">
            <a:spAutoFit/>
          </a:bodyPr>
          <a:lstStyle/>
          <a:p>
            <a:r>
              <a:rPr lang="en-US" sz="4000" dirty="0">
                <a:solidFill>
                  <a:schemeClr val="bg1"/>
                </a:solidFill>
              </a:rPr>
              <a:t>State Library stimulus experiences</a:t>
            </a:r>
          </a:p>
          <a:p>
            <a:r>
              <a:rPr lang="en-US" sz="4000" dirty="0">
                <a:solidFill>
                  <a:schemeClr val="bg1"/>
                </a:solidFill>
              </a:rPr>
              <a:t>excursions </a:t>
            </a:r>
          </a:p>
          <a:p>
            <a:endParaRPr lang="en-US" sz="4000" dirty="0">
              <a:solidFill>
                <a:schemeClr val="bg1"/>
              </a:solidFill>
            </a:endParaRPr>
          </a:p>
          <a:p>
            <a:r>
              <a:rPr lang="en-US" dirty="0">
                <a:solidFill>
                  <a:schemeClr val="bg1"/>
                </a:solidFill>
              </a:rPr>
              <a:t>Exhibitions </a:t>
            </a:r>
          </a:p>
          <a:p>
            <a:r>
              <a:rPr lang="en-US" dirty="0">
                <a:solidFill>
                  <a:schemeClr val="bg1"/>
                </a:solidFill>
              </a:rPr>
              <a:t>Permanent</a:t>
            </a:r>
          </a:p>
          <a:p>
            <a:pPr marL="285750" indent="-285750">
              <a:buFont typeface="Arial" panose="020B0604020202020204" pitchFamily="34" charset="0"/>
              <a:buChar char="•"/>
            </a:pPr>
            <a:r>
              <a:rPr lang="en-US" dirty="0">
                <a:solidFill>
                  <a:schemeClr val="bg1"/>
                </a:solidFill>
              </a:rPr>
              <a:t>Fiona Foley’s  </a:t>
            </a:r>
            <a:r>
              <a:rPr lang="en-US" i="1" dirty="0">
                <a:solidFill>
                  <a:schemeClr val="bg1"/>
                </a:solidFill>
                <a:hlinkClick r:id="rId4"/>
              </a:rPr>
              <a:t>Black Opium </a:t>
            </a:r>
            <a:endParaRPr lang="en-US" i="1" dirty="0">
              <a:solidFill>
                <a:schemeClr val="bg1"/>
              </a:solidFill>
            </a:endParaRPr>
          </a:p>
          <a:p>
            <a:pPr marL="285750" indent="-285750">
              <a:buFont typeface="Arial" panose="020B0604020202020204" pitchFamily="34" charset="0"/>
              <a:buChar char="•"/>
            </a:pPr>
            <a:r>
              <a:rPr lang="en-US" dirty="0">
                <a:solidFill>
                  <a:schemeClr val="bg1"/>
                </a:solidFill>
              </a:rPr>
              <a:t>Megan Cope’s </a:t>
            </a:r>
            <a:r>
              <a:rPr lang="en-US" i="1" dirty="0" err="1">
                <a:solidFill>
                  <a:schemeClr val="bg1"/>
                </a:solidFill>
              </a:rPr>
              <a:t>Maiwar</a:t>
            </a:r>
            <a:r>
              <a:rPr lang="en-US" i="1" dirty="0">
                <a:solidFill>
                  <a:schemeClr val="bg1"/>
                </a:solidFill>
              </a:rPr>
              <a:t> </a:t>
            </a:r>
            <a:r>
              <a:rPr lang="en-US" i="1" dirty="0" err="1">
                <a:solidFill>
                  <a:schemeClr val="bg1"/>
                </a:solidFill>
              </a:rPr>
              <a:t>Yunggulba</a:t>
            </a:r>
            <a:r>
              <a:rPr lang="en-US" i="1" dirty="0">
                <a:solidFill>
                  <a:schemeClr val="bg1"/>
                </a:solidFill>
              </a:rPr>
              <a:t> </a:t>
            </a:r>
          </a:p>
          <a:p>
            <a:pPr marL="285750" indent="-285750">
              <a:buFont typeface="Arial" panose="020B0604020202020204" pitchFamily="34" charset="0"/>
              <a:buChar char="•"/>
            </a:pPr>
            <a:r>
              <a:rPr lang="en-US" dirty="0">
                <a:solidFill>
                  <a:schemeClr val="bg1"/>
                </a:solidFill>
              </a:rPr>
              <a:t>Gallery Walk </a:t>
            </a:r>
            <a:r>
              <a:rPr lang="en-US" dirty="0">
                <a:solidFill>
                  <a:schemeClr val="bg1"/>
                </a:solidFill>
                <a:hlinkClick r:id="rId5"/>
              </a:rPr>
              <a:t>self guided</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Australian Library of Art- artists books </a:t>
            </a: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7" name="Content Placeholder 6">
            <a:extLst>
              <a:ext uri="{FF2B5EF4-FFF2-40B4-BE49-F238E27FC236}">
                <a16:creationId xmlns:a16="http://schemas.microsoft.com/office/drawing/2014/main" id="{6FFDC7AF-BBBA-4014-8121-F3FE03A90E57}"/>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080007" y="1914402"/>
            <a:ext cx="2331015" cy="3497377"/>
          </a:xfrm>
        </p:spPr>
      </p:pic>
      <p:pic>
        <p:nvPicPr>
          <p:cNvPr id="10" name="Picture 9" descr="A picture containing floor, indoor, person, ceiling&#10;&#10;Description automatically generated">
            <a:extLst>
              <a:ext uri="{FF2B5EF4-FFF2-40B4-BE49-F238E27FC236}">
                <a16:creationId xmlns:a16="http://schemas.microsoft.com/office/drawing/2014/main" id="{6B0C6FC0-3375-40A6-AD2A-5D09E1C996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6575" y="4378781"/>
            <a:ext cx="2605750" cy="1736743"/>
          </a:xfrm>
          <a:prstGeom prst="rect">
            <a:avLst/>
          </a:prstGeom>
        </p:spPr>
      </p:pic>
      <p:pic>
        <p:nvPicPr>
          <p:cNvPr id="12" name="Picture 11">
            <a:extLst>
              <a:ext uri="{FF2B5EF4-FFF2-40B4-BE49-F238E27FC236}">
                <a16:creationId xmlns:a16="http://schemas.microsoft.com/office/drawing/2014/main" id="{51B9A453-A4EC-4B22-AB3D-28370B1F97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0411" y="1928035"/>
            <a:ext cx="2563032" cy="1708270"/>
          </a:xfrm>
          <a:prstGeom prst="rect">
            <a:avLst/>
          </a:prstGeom>
        </p:spPr>
      </p:pic>
      <p:pic>
        <p:nvPicPr>
          <p:cNvPr id="13" name="Picture 12">
            <a:extLst>
              <a:ext uri="{FF2B5EF4-FFF2-40B4-BE49-F238E27FC236}">
                <a16:creationId xmlns:a16="http://schemas.microsoft.com/office/drawing/2014/main" id="{4EC01A42-7AE7-4BE0-B308-FEB4E0676E9E}"/>
              </a:ext>
            </a:extLst>
          </p:cNvPr>
          <p:cNvPicPr>
            <a:picLocks noChangeAspect="1"/>
          </p:cNvPicPr>
          <p:nvPr/>
        </p:nvPicPr>
        <p:blipFill>
          <a:blip r:embed="rId9"/>
          <a:stretch>
            <a:fillRect/>
          </a:stretch>
        </p:blipFill>
        <p:spPr>
          <a:xfrm>
            <a:off x="2601972" y="4508140"/>
            <a:ext cx="2364214" cy="1708270"/>
          </a:xfrm>
          <a:prstGeom prst="rect">
            <a:avLst/>
          </a:prstGeom>
        </p:spPr>
      </p:pic>
    </p:spTree>
    <p:extLst>
      <p:ext uri="{BB962C8B-B14F-4D97-AF65-F5344CB8AC3E}">
        <p14:creationId xmlns:p14="http://schemas.microsoft.com/office/powerpoint/2010/main" val="308330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5767F-2B33-45D8-A5F7-B02D3811629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D11B97C-57BB-438D-A8AD-8D3581926836}"/>
              </a:ext>
            </a:extLst>
          </p:cNvPr>
          <p:cNvSpPr>
            <a:spLocks noGrp="1"/>
          </p:cNvSpPr>
          <p:nvPr>
            <p:ph idx="1"/>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E91C8F37-973E-4BF8-8512-C5190A308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3587E3B-D4FB-4C27-ABE8-35E9B111743D}"/>
              </a:ext>
            </a:extLst>
          </p:cNvPr>
          <p:cNvSpPr/>
          <p:nvPr/>
        </p:nvSpPr>
        <p:spPr>
          <a:xfrm>
            <a:off x="4047811" y="3244334"/>
            <a:ext cx="4096378" cy="369332"/>
          </a:xfrm>
          <a:prstGeom prst="rect">
            <a:avLst/>
          </a:prstGeom>
        </p:spPr>
        <p:txBody>
          <a:bodyPr wrap="none">
            <a:spAutoFit/>
          </a:bodyPr>
          <a:lstStyle/>
          <a:p>
            <a:r>
              <a:rPr lang="en-US" dirty="0">
                <a:solidFill>
                  <a:schemeClr val="bg1"/>
                </a:solidFill>
              </a:rPr>
              <a:t>https://curriculumconnect.slq.qld.gov.au/</a:t>
            </a:r>
          </a:p>
        </p:txBody>
      </p:sp>
    </p:spTree>
    <p:extLst>
      <p:ext uri="{BB962C8B-B14F-4D97-AF65-F5344CB8AC3E}">
        <p14:creationId xmlns:p14="http://schemas.microsoft.com/office/powerpoint/2010/main" val="4166986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DA85-5C63-4423-87AF-BE1BA78058E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6D81C84-B0D5-44E2-9BCD-213B6941D096}"/>
              </a:ext>
            </a:extLst>
          </p:cNvPr>
          <p:cNvSpPr>
            <a:spLocks noGrp="1"/>
          </p:cNvSpPr>
          <p:nvPr>
            <p:ph type="subTitle" idx="1"/>
          </p:nvPr>
        </p:nvSpPr>
        <p:spPr/>
        <p:txBody>
          <a:bodyPr/>
          <a:lstStyle/>
          <a:p>
            <a:endParaRPr lang="en-US"/>
          </a:p>
        </p:txBody>
      </p:sp>
      <p:pic>
        <p:nvPicPr>
          <p:cNvPr id="1026" name="Picture 2">
            <a:extLst>
              <a:ext uri="{FF2B5EF4-FFF2-40B4-BE49-F238E27FC236}">
                <a16:creationId xmlns:a16="http://schemas.microsoft.com/office/drawing/2014/main" id="{493FC6DB-0716-4C98-8A70-3FE215EA9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461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B813-F649-45DA-8B96-9E7E01C8C4F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7B65D72-0C15-42FE-88A0-C2F987443E7C}"/>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97A90E7-8516-4259-86E5-0390C01EF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0001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B3F8-33E9-48EF-8FF8-6809240ED458}"/>
              </a:ext>
            </a:extLst>
          </p:cNvPr>
          <p:cNvSpPr>
            <a:spLocks noGrp="1"/>
          </p:cNvSpPr>
          <p:nvPr>
            <p:ph type="title"/>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238312C3-C179-438F-A50B-706EE1732B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32EB7439-34FE-4287-80B7-2BBCEAB59CF8}"/>
              </a:ext>
            </a:extLst>
          </p:cNvPr>
          <p:cNvSpPr txBox="1"/>
          <p:nvPr/>
        </p:nvSpPr>
        <p:spPr>
          <a:xfrm>
            <a:off x="2132536" y="1027906"/>
            <a:ext cx="8882750" cy="1046440"/>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Free, on-line teaching resources </a:t>
            </a:r>
          </a:p>
          <a:p>
            <a:endParaRPr lang="en-US" dirty="0"/>
          </a:p>
        </p:txBody>
      </p:sp>
      <p:sp>
        <p:nvSpPr>
          <p:cNvPr id="7" name="TextBox 6">
            <a:extLst>
              <a:ext uri="{FF2B5EF4-FFF2-40B4-BE49-F238E27FC236}">
                <a16:creationId xmlns:a16="http://schemas.microsoft.com/office/drawing/2014/main" id="{AF004342-95EC-433D-9263-1EE2A7A8FE7B}"/>
              </a:ext>
            </a:extLst>
          </p:cNvPr>
          <p:cNvSpPr txBox="1"/>
          <p:nvPr/>
        </p:nvSpPr>
        <p:spPr>
          <a:xfrm>
            <a:off x="2349513" y="2382559"/>
            <a:ext cx="8045042" cy="1661993"/>
          </a:xfrm>
          <a:prstGeom prst="rect">
            <a:avLst/>
          </a:prstGeom>
          <a:noFill/>
        </p:spPr>
        <p:txBody>
          <a:bodyPr wrap="square" rtlCol="0">
            <a:spAutoFit/>
          </a:bodyPr>
          <a:lstStyle/>
          <a:p>
            <a:pPr marL="457200" indent="-457200">
              <a:buFont typeface="Arial" panose="020B0604020202020204" pitchFamily="34" charset="0"/>
              <a:buChar char="•"/>
            </a:pPr>
            <a:endParaRPr lang="en-US" sz="2800" dirty="0">
              <a:solidFill>
                <a:schemeClr val="bg1"/>
              </a:solidFill>
            </a:endParaRPr>
          </a:p>
          <a:p>
            <a:pPr marL="457200" indent="-457200">
              <a:buFont typeface="Arial" panose="020B0604020202020204" pitchFamily="34" charset="0"/>
              <a:buChar char="•"/>
            </a:pPr>
            <a:endParaRPr lang="en-US" sz="2800" dirty="0">
              <a:solidFill>
                <a:schemeClr val="bg1"/>
              </a:solidFill>
            </a:endParaRPr>
          </a:p>
          <a:p>
            <a:pPr marL="457200" indent="-457200">
              <a:buFont typeface="Arial" panose="020B0604020202020204" pitchFamily="34" charset="0"/>
              <a:buChar char="•"/>
            </a:pPr>
            <a:endParaRPr lang="en-US" sz="2800" dirty="0">
              <a:solidFill>
                <a:schemeClr val="bg1"/>
              </a:solidFill>
            </a:endParaRPr>
          </a:p>
          <a:p>
            <a:endParaRPr lang="en-US" dirty="0"/>
          </a:p>
        </p:txBody>
      </p:sp>
      <p:pic>
        <p:nvPicPr>
          <p:cNvPr id="8" name="Picture 7">
            <a:extLst>
              <a:ext uri="{FF2B5EF4-FFF2-40B4-BE49-F238E27FC236}">
                <a16:creationId xmlns:a16="http://schemas.microsoft.com/office/drawing/2014/main" id="{74ED43B3-1017-483C-93CD-F0A9982F7358}"/>
              </a:ext>
            </a:extLst>
          </p:cNvPr>
          <p:cNvPicPr>
            <a:picLocks noChangeAspect="1"/>
          </p:cNvPicPr>
          <p:nvPr/>
        </p:nvPicPr>
        <p:blipFill>
          <a:blip r:embed="rId4"/>
          <a:stretch>
            <a:fillRect/>
          </a:stretch>
        </p:blipFill>
        <p:spPr>
          <a:xfrm>
            <a:off x="3008602" y="2099220"/>
            <a:ext cx="6174795" cy="3966589"/>
          </a:xfrm>
          <a:prstGeom prst="rect">
            <a:avLst/>
          </a:prstGeom>
        </p:spPr>
      </p:pic>
    </p:spTree>
    <p:extLst>
      <p:ext uri="{BB962C8B-B14F-4D97-AF65-F5344CB8AC3E}">
        <p14:creationId xmlns:p14="http://schemas.microsoft.com/office/powerpoint/2010/main" val="328281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A6674-6972-4363-8CDC-96907571087E}"/>
              </a:ext>
            </a:extLst>
          </p:cNvPr>
          <p:cNvSpPr>
            <a:spLocks noGrp="1"/>
          </p:cNvSpPr>
          <p:nvPr>
            <p:ph type="title"/>
          </p:nvPr>
        </p:nvSpPr>
        <p:spPr/>
        <p:txBody>
          <a:bodyPr/>
          <a:lstStyle/>
          <a:p>
            <a:endParaRPr lang="en-US"/>
          </a:p>
        </p:txBody>
      </p:sp>
      <p:pic>
        <p:nvPicPr>
          <p:cNvPr id="4" name="Content Placeholder 4" descr="Shape, rectangle&#10;&#10;Description automatically generated">
            <a:extLst>
              <a:ext uri="{FF2B5EF4-FFF2-40B4-BE49-F238E27FC236}">
                <a16:creationId xmlns:a16="http://schemas.microsoft.com/office/drawing/2014/main" id="{E13032CD-23ED-4891-BFF9-9B02081E5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Content Placeholder 5" descr="A picture containing text, person&#10;&#10;Description automatically generated">
            <a:extLst>
              <a:ext uri="{FF2B5EF4-FFF2-40B4-BE49-F238E27FC236}">
                <a16:creationId xmlns:a16="http://schemas.microsoft.com/office/drawing/2014/main" id="{5959084B-67DB-4E4B-BCA9-9FA7AC8A6D6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438787">
            <a:off x="9673178" y="307361"/>
            <a:ext cx="2077523" cy="293869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B1A0166-CC78-4B11-8F35-BE299B4F5F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35496">
            <a:off x="5861712" y="255456"/>
            <a:ext cx="2077523" cy="293869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C493C99-B2EA-42F7-B2E8-E59C7717CB46}"/>
              </a:ext>
            </a:extLst>
          </p:cNvPr>
          <p:cNvPicPr>
            <a:picLocks noChangeAspect="1"/>
          </p:cNvPicPr>
          <p:nvPr/>
        </p:nvPicPr>
        <p:blipFill>
          <a:blip r:embed="rId6"/>
          <a:stretch>
            <a:fillRect/>
          </a:stretch>
        </p:blipFill>
        <p:spPr>
          <a:xfrm>
            <a:off x="1069615" y="402897"/>
            <a:ext cx="2113744" cy="2931657"/>
          </a:xfrm>
          <a:prstGeom prst="rect">
            <a:avLst/>
          </a:prstGeom>
          <a:ln>
            <a:noFill/>
          </a:ln>
          <a:effectLst>
            <a:outerShdw blurRad="292100" dist="139700" dir="2700000" algn="tl" rotWithShape="0">
              <a:srgbClr val="333333">
                <a:alpha val="65000"/>
              </a:srgbClr>
            </a:outerShdw>
          </a:effectLst>
        </p:spPr>
      </p:pic>
      <p:pic>
        <p:nvPicPr>
          <p:cNvPr id="10" name="Picture 9" descr="Text&#10;&#10;Description automatically generated">
            <a:extLst>
              <a:ext uri="{FF2B5EF4-FFF2-40B4-BE49-F238E27FC236}">
                <a16:creationId xmlns:a16="http://schemas.microsoft.com/office/drawing/2014/main" id="{20410843-14AB-49B1-AC27-E56674BF8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1714" y="3529672"/>
            <a:ext cx="2113744" cy="2987340"/>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graphical user interface&#10;&#10;Description automatically generated">
            <a:extLst>
              <a:ext uri="{FF2B5EF4-FFF2-40B4-BE49-F238E27FC236}">
                <a16:creationId xmlns:a16="http://schemas.microsoft.com/office/drawing/2014/main" id="{A1DF9D27-DF9C-41E1-AB54-1E7FB2C95E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615" y="3529672"/>
            <a:ext cx="2113744" cy="2987340"/>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graphical user interface&#10;&#10;Description automatically generated">
            <a:extLst>
              <a:ext uri="{FF2B5EF4-FFF2-40B4-BE49-F238E27FC236}">
                <a16:creationId xmlns:a16="http://schemas.microsoft.com/office/drawing/2014/main" id="{5AD7162B-B504-4E65-9000-033B2BC851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13858">
            <a:off x="7621033" y="137345"/>
            <a:ext cx="2077524" cy="2938691"/>
          </a:xfrm>
          <a:prstGeom prst="rect">
            <a:avLst/>
          </a:prstGeom>
          <a:ln>
            <a:noFill/>
          </a:ln>
          <a:effectLst>
            <a:outerShdw blurRad="292100" dist="139700" dir="2700000" algn="tl" rotWithShape="0">
              <a:srgbClr val="333333">
                <a:alpha val="65000"/>
              </a:srgbClr>
            </a:outerShdw>
          </a:effectLst>
        </p:spPr>
      </p:pic>
      <p:pic>
        <p:nvPicPr>
          <p:cNvPr id="18" name="Picture 17" descr="A picture containing graphical user interface&#10;&#10;Description automatically generated">
            <a:extLst>
              <a:ext uri="{FF2B5EF4-FFF2-40B4-BE49-F238E27FC236}">
                <a16:creationId xmlns:a16="http://schemas.microsoft.com/office/drawing/2014/main" id="{F7BFE526-EEF3-49BC-822F-2883D762AE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9881" y="187087"/>
            <a:ext cx="2052698" cy="2903574"/>
          </a:xfrm>
          <a:prstGeom prst="rect">
            <a:avLst/>
          </a:prstGeom>
          <a:ln>
            <a:noFill/>
          </a:ln>
          <a:effectLst>
            <a:outerShdw blurRad="292100" dist="139700" dir="2700000" algn="tl" rotWithShape="0">
              <a:srgbClr val="333333">
                <a:alpha val="65000"/>
              </a:srgbClr>
            </a:outerShdw>
          </a:effectLst>
        </p:spPr>
      </p:pic>
      <p:pic>
        <p:nvPicPr>
          <p:cNvPr id="20" name="Picture 19" descr="A picture containing text&#10;&#10;Description automatically generated">
            <a:extLst>
              <a:ext uri="{FF2B5EF4-FFF2-40B4-BE49-F238E27FC236}">
                <a16:creationId xmlns:a16="http://schemas.microsoft.com/office/drawing/2014/main" id="{146BEDCC-2FC2-41DB-95A9-1AE0A7DEE9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7126" y="3652009"/>
            <a:ext cx="2090667" cy="2957282"/>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91D8E71D-568A-4BAD-AB13-F4A38845C6A4}"/>
              </a:ext>
            </a:extLst>
          </p:cNvPr>
          <p:cNvPicPr>
            <a:picLocks noChangeAspect="1"/>
          </p:cNvPicPr>
          <p:nvPr/>
        </p:nvPicPr>
        <p:blipFill rotWithShape="1">
          <a:blip r:embed="rId12"/>
          <a:srcRect r="7888"/>
          <a:stretch/>
        </p:blipFill>
        <p:spPr>
          <a:xfrm rot="21241095">
            <a:off x="8513345" y="3548700"/>
            <a:ext cx="2089681" cy="2896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4233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C8B33-2AA4-4DFD-93D8-261195FC0A67}"/>
              </a:ext>
            </a:extLst>
          </p:cNvPr>
          <p:cNvSpPr>
            <a:spLocks noGrp="1"/>
          </p:cNvSpPr>
          <p:nvPr>
            <p:ph type="title"/>
          </p:nvPr>
        </p:nvSpPr>
        <p:spPr/>
        <p:txBody>
          <a:bodyPr/>
          <a:lstStyle/>
          <a:p>
            <a:endParaRPr lang="en-US"/>
          </a:p>
        </p:txBody>
      </p:sp>
      <p:pic>
        <p:nvPicPr>
          <p:cNvPr id="8" name="Content Placeholder 4" descr="Shape, rectangle&#10;&#10;Description automatically generated">
            <a:extLst>
              <a:ext uri="{FF2B5EF4-FFF2-40B4-BE49-F238E27FC236}">
                <a16:creationId xmlns:a16="http://schemas.microsoft.com/office/drawing/2014/main" id="{82699965-9E57-49E1-B786-5AC03BD01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Graphical user interface, website&#10;&#10;Description automatically generated">
            <a:extLst>
              <a:ext uri="{FF2B5EF4-FFF2-40B4-BE49-F238E27FC236}">
                <a16:creationId xmlns:a16="http://schemas.microsoft.com/office/drawing/2014/main" id="{8B25C8B6-8A4B-4719-BD73-5D2426911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79606">
            <a:off x="582225" y="331996"/>
            <a:ext cx="2153088" cy="304557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C9D406C-F364-4DB5-A8F2-DC9C53F0AAF3}"/>
              </a:ext>
            </a:extLst>
          </p:cNvPr>
          <p:cNvPicPr>
            <a:picLocks noChangeAspect="1"/>
          </p:cNvPicPr>
          <p:nvPr/>
        </p:nvPicPr>
        <p:blipFill>
          <a:blip r:embed="rId5"/>
          <a:stretch>
            <a:fillRect/>
          </a:stretch>
        </p:blipFill>
        <p:spPr>
          <a:xfrm rot="535291">
            <a:off x="2435569" y="293386"/>
            <a:ext cx="2157219" cy="3060873"/>
          </a:xfrm>
          <a:prstGeom prst="rect">
            <a:avLst/>
          </a:prstGeom>
          <a:ln>
            <a:noFill/>
          </a:ln>
          <a:effectLst>
            <a:outerShdw blurRad="292100" dist="139700" dir="2700000" algn="tl" rotWithShape="0">
              <a:srgbClr val="333333">
                <a:alpha val="65000"/>
              </a:srgbClr>
            </a:outerShdw>
          </a:effectLst>
        </p:spPr>
      </p:pic>
      <p:pic>
        <p:nvPicPr>
          <p:cNvPr id="10" name="Content Placeholder 9" descr="A picture containing text, nature&#10;&#10;Description automatically generated">
            <a:extLst>
              <a:ext uri="{FF2B5EF4-FFF2-40B4-BE49-F238E27FC236}">
                <a16:creationId xmlns:a16="http://schemas.microsoft.com/office/drawing/2014/main" id="{ADEDCEF8-2B68-45F2-A7BB-4F9952C83373}"/>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964916" y="247864"/>
            <a:ext cx="2151227" cy="3042947"/>
          </a:xfrm>
          <a:prstGeom prst="rect">
            <a:avLst/>
          </a:prstGeom>
          <a:ln>
            <a:noFill/>
          </a:ln>
          <a:effectLst>
            <a:outerShdw blurRad="292100" dist="139700" dir="2700000" algn="tl" rotWithShape="0">
              <a:srgbClr val="333333">
                <a:alpha val="65000"/>
              </a:srgbClr>
            </a:outerShdw>
          </a:effectLst>
        </p:spPr>
      </p:pic>
      <p:pic>
        <p:nvPicPr>
          <p:cNvPr id="4" name="Picture 3" descr="A picture containing text, person, businesscard, screenshot&#10;&#10;Description automatically generated">
            <a:extLst>
              <a:ext uri="{FF2B5EF4-FFF2-40B4-BE49-F238E27FC236}">
                <a16:creationId xmlns:a16="http://schemas.microsoft.com/office/drawing/2014/main" id="{A2927E60-3B4A-4018-A0C2-1B8142A804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3355" y="209498"/>
            <a:ext cx="2004501" cy="2833448"/>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application&#10;&#10;Description automatically generated">
            <a:extLst>
              <a:ext uri="{FF2B5EF4-FFF2-40B4-BE49-F238E27FC236}">
                <a16:creationId xmlns:a16="http://schemas.microsoft.com/office/drawing/2014/main" id="{D6E5EC19-66FE-4D17-B608-32B4BF4442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0245" y="3689024"/>
            <a:ext cx="2048349" cy="2894918"/>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calendar&#10;&#10;Description automatically generated">
            <a:extLst>
              <a:ext uri="{FF2B5EF4-FFF2-40B4-BE49-F238E27FC236}">
                <a16:creationId xmlns:a16="http://schemas.microsoft.com/office/drawing/2014/main" id="{62E35567-8AD5-4079-8834-AB83E4B908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07290">
            <a:off x="5759589" y="3439298"/>
            <a:ext cx="2151227" cy="3042945"/>
          </a:xfrm>
          <a:prstGeom prst="rect">
            <a:avLst/>
          </a:prstGeom>
          <a:ln>
            <a:noFill/>
          </a:ln>
          <a:effectLst>
            <a:outerShdw blurRad="292100" dist="139700" dir="2700000" algn="tl" rotWithShape="0">
              <a:srgbClr val="333333">
                <a:alpha val="65000"/>
              </a:srgbClr>
            </a:outerShdw>
          </a:effectLst>
        </p:spPr>
      </p:pic>
      <p:pic>
        <p:nvPicPr>
          <p:cNvPr id="14" name="Picture 13" descr="Graphical user interface, application&#10;&#10;Description automatically generated">
            <a:extLst>
              <a:ext uri="{FF2B5EF4-FFF2-40B4-BE49-F238E27FC236}">
                <a16:creationId xmlns:a16="http://schemas.microsoft.com/office/drawing/2014/main" id="{B80A4F5B-1C85-495E-A56F-04DBBAC208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97881">
            <a:off x="7790478" y="3407866"/>
            <a:ext cx="2208232" cy="31235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9976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655D-48E5-4ED5-94B1-943D3BA00433}"/>
              </a:ext>
            </a:extLst>
          </p:cNvPr>
          <p:cNvSpPr>
            <a:spLocks noGrp="1"/>
          </p:cNvSpPr>
          <p:nvPr>
            <p:ph type="title"/>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42648F1C-8C06-4F20-8907-2E90C7C0EF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a:extLst>
              <a:ext uri="{FF2B5EF4-FFF2-40B4-BE49-F238E27FC236}">
                <a16:creationId xmlns:a16="http://schemas.microsoft.com/office/drawing/2014/main" id="{ACBC5EDE-637E-4B73-BA2E-F16DB8B73C0E}"/>
              </a:ext>
            </a:extLst>
          </p:cNvPr>
          <p:cNvPicPr>
            <a:picLocks noChangeAspect="1"/>
          </p:cNvPicPr>
          <p:nvPr/>
        </p:nvPicPr>
        <p:blipFill>
          <a:blip r:embed="rId4"/>
          <a:stretch>
            <a:fillRect/>
          </a:stretch>
        </p:blipFill>
        <p:spPr>
          <a:xfrm>
            <a:off x="954437" y="549689"/>
            <a:ext cx="10399363" cy="4885471"/>
          </a:xfrm>
          <a:prstGeom prst="rect">
            <a:avLst/>
          </a:prstGeom>
        </p:spPr>
      </p:pic>
    </p:spTree>
    <p:extLst>
      <p:ext uri="{BB962C8B-B14F-4D97-AF65-F5344CB8AC3E}">
        <p14:creationId xmlns:p14="http://schemas.microsoft.com/office/powerpoint/2010/main" val="347156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2F07-2DBE-47F7-B283-FC44BAFBBC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5DF836-9F33-460F-890A-931FEE6EA368}"/>
              </a:ext>
            </a:extLst>
          </p:cNvPr>
          <p:cNvSpPr>
            <a:spLocks noGrp="1"/>
          </p:cNvSpPr>
          <p:nvPr>
            <p:ph idx="1"/>
          </p:nvPr>
        </p:nvSpPr>
        <p:spPr/>
        <p:txBody>
          <a:bodyPr/>
          <a:lstStyle/>
          <a:p>
            <a:endParaRPr lang="en-US"/>
          </a:p>
        </p:txBody>
      </p:sp>
      <p:pic>
        <p:nvPicPr>
          <p:cNvPr id="4" name="Content Placeholder 4" descr="Shape, rectangle&#10;&#10;Description automatically generated">
            <a:extLst>
              <a:ext uri="{FF2B5EF4-FFF2-40B4-BE49-F238E27FC236}">
                <a16:creationId xmlns:a16="http://schemas.microsoft.com/office/drawing/2014/main" id="{AC96EF64-1F94-4FD9-903E-0A84D3BAC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0BE20E2-3D59-4D52-B9AF-16DCBABDAF08}"/>
              </a:ext>
            </a:extLst>
          </p:cNvPr>
          <p:cNvSpPr txBox="1"/>
          <p:nvPr/>
        </p:nvSpPr>
        <p:spPr>
          <a:xfrm>
            <a:off x="1256016" y="1027906"/>
            <a:ext cx="10935984" cy="2554545"/>
          </a:xfrm>
          <a:prstGeom prst="rect">
            <a:avLst/>
          </a:prstGeom>
          <a:noFill/>
        </p:spPr>
        <p:txBody>
          <a:bodyPr wrap="square" rtlCol="0">
            <a:spAutoFit/>
          </a:bodyPr>
          <a:lstStyle/>
          <a:p>
            <a:r>
              <a:rPr lang="en-US" sz="4000" dirty="0">
                <a:solidFill>
                  <a:schemeClr val="bg1"/>
                </a:solidFill>
              </a:rPr>
              <a:t>Information literacy resources for students</a:t>
            </a:r>
          </a:p>
          <a:p>
            <a:pPr marL="571500" indent="-571500">
              <a:buFont typeface="Arial" panose="020B0604020202020204" pitchFamily="34" charset="0"/>
              <a:buChar char="•"/>
            </a:pPr>
            <a:r>
              <a:rPr lang="en-US" sz="4000" dirty="0">
                <a:solidFill>
                  <a:schemeClr val="bg1"/>
                </a:solidFill>
              </a:rPr>
              <a:t>How-to videos</a:t>
            </a:r>
          </a:p>
          <a:p>
            <a:pPr marL="571500" indent="-571500">
              <a:buFont typeface="Arial" panose="020B0604020202020204" pitchFamily="34" charset="0"/>
              <a:buChar char="•"/>
            </a:pPr>
            <a:endParaRPr lang="en-US" sz="4000" dirty="0">
              <a:solidFill>
                <a:schemeClr val="bg1"/>
              </a:solidFill>
            </a:endParaRPr>
          </a:p>
          <a:p>
            <a:r>
              <a:rPr lang="en-US" sz="4000" dirty="0">
                <a:solidFill>
                  <a:schemeClr val="bg1"/>
                </a:solidFill>
              </a:rPr>
              <a:t> </a:t>
            </a:r>
          </a:p>
        </p:txBody>
      </p:sp>
      <p:pic>
        <p:nvPicPr>
          <p:cNvPr id="6" name="Picture 5">
            <a:extLst>
              <a:ext uri="{FF2B5EF4-FFF2-40B4-BE49-F238E27FC236}">
                <a16:creationId xmlns:a16="http://schemas.microsoft.com/office/drawing/2014/main" id="{3063E0C0-7906-45E1-95BD-47128BE6BEE1}"/>
              </a:ext>
            </a:extLst>
          </p:cNvPr>
          <p:cNvPicPr>
            <a:picLocks noChangeAspect="1"/>
          </p:cNvPicPr>
          <p:nvPr/>
        </p:nvPicPr>
        <p:blipFill>
          <a:blip r:embed="rId4"/>
          <a:stretch>
            <a:fillRect/>
          </a:stretch>
        </p:blipFill>
        <p:spPr>
          <a:xfrm>
            <a:off x="4392896" y="2550830"/>
            <a:ext cx="5278046" cy="3761070"/>
          </a:xfrm>
          <a:prstGeom prst="rect">
            <a:avLst/>
          </a:prstGeom>
        </p:spPr>
      </p:pic>
    </p:spTree>
    <p:extLst>
      <p:ext uri="{BB962C8B-B14F-4D97-AF65-F5344CB8AC3E}">
        <p14:creationId xmlns:p14="http://schemas.microsoft.com/office/powerpoint/2010/main" val="3102145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EEEA-A4F0-4E71-9719-E5DFA58FBB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C57DB0-93FC-4015-AF2B-1B353987D0AD}"/>
              </a:ext>
            </a:extLst>
          </p:cNvPr>
          <p:cNvSpPr>
            <a:spLocks noGrp="1"/>
          </p:cNvSpPr>
          <p:nvPr>
            <p:ph idx="1"/>
          </p:nvPr>
        </p:nvSpPr>
        <p:spPr/>
        <p:txBody>
          <a:bodyPr/>
          <a:lstStyle/>
          <a:p>
            <a:endParaRPr lang="en-US"/>
          </a:p>
        </p:txBody>
      </p:sp>
      <p:pic>
        <p:nvPicPr>
          <p:cNvPr id="5" name="Content Placeholder 4" descr="Shape, rectangle&#10;&#10;Description automatically generated">
            <a:extLst>
              <a:ext uri="{FF2B5EF4-FFF2-40B4-BE49-F238E27FC236}">
                <a16:creationId xmlns:a16="http://schemas.microsoft.com/office/drawing/2014/main" id="{16EC4AB3-6362-452F-A830-653769167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3BB828-1EFA-4CA5-BCF8-254A7FA30AA3}"/>
              </a:ext>
            </a:extLst>
          </p:cNvPr>
          <p:cNvSpPr txBox="1"/>
          <p:nvPr/>
        </p:nvSpPr>
        <p:spPr>
          <a:xfrm>
            <a:off x="1675116" y="588839"/>
            <a:ext cx="10935984" cy="1877437"/>
          </a:xfrm>
          <a:prstGeom prst="rect">
            <a:avLst/>
          </a:prstGeom>
          <a:noFill/>
        </p:spPr>
        <p:txBody>
          <a:bodyPr wrap="square" rtlCol="0">
            <a:spAutoFit/>
          </a:bodyPr>
          <a:lstStyle/>
          <a:p>
            <a:r>
              <a:rPr lang="en-US" sz="4000" dirty="0">
                <a:solidFill>
                  <a:schemeClr val="bg1"/>
                </a:solidFill>
              </a:rPr>
              <a:t>State Library collection highlights as in-school </a:t>
            </a:r>
          </a:p>
          <a:p>
            <a:r>
              <a:rPr lang="en-US" sz="4000" dirty="0">
                <a:solidFill>
                  <a:schemeClr val="bg1"/>
                </a:solidFill>
              </a:rPr>
              <a:t>stimulus experiences</a:t>
            </a:r>
            <a:endParaRPr lang="en-US" dirty="0">
              <a:solidFill>
                <a:schemeClr val="bg1"/>
              </a:solidFill>
            </a:endParaRPr>
          </a:p>
          <a:p>
            <a:endParaRPr lang="en-US" dirty="0">
              <a:solidFill>
                <a:schemeClr val="bg1"/>
              </a:solidFill>
            </a:endParaRPr>
          </a:p>
          <a:p>
            <a:r>
              <a:rPr lang="en-US" dirty="0">
                <a:solidFill>
                  <a:schemeClr val="bg1"/>
                </a:solidFill>
              </a:rPr>
              <a:t>James C </a:t>
            </a:r>
            <a:r>
              <a:rPr lang="en-US" dirty="0" err="1">
                <a:solidFill>
                  <a:schemeClr val="bg1"/>
                </a:solidFill>
              </a:rPr>
              <a:t>Sourris</a:t>
            </a:r>
            <a:r>
              <a:rPr lang="en-US" dirty="0">
                <a:solidFill>
                  <a:schemeClr val="bg1"/>
                </a:solidFill>
              </a:rPr>
              <a:t> AM Collection</a:t>
            </a:r>
          </a:p>
        </p:txBody>
      </p:sp>
      <p:sp>
        <p:nvSpPr>
          <p:cNvPr id="7" name="TextBox 6">
            <a:extLst>
              <a:ext uri="{FF2B5EF4-FFF2-40B4-BE49-F238E27FC236}">
                <a16:creationId xmlns:a16="http://schemas.microsoft.com/office/drawing/2014/main" id="{F2853EF1-EF3C-442E-AC5F-2F42BC57D8ED}"/>
              </a:ext>
            </a:extLst>
          </p:cNvPr>
          <p:cNvSpPr txBox="1"/>
          <p:nvPr/>
        </p:nvSpPr>
        <p:spPr>
          <a:xfrm>
            <a:off x="1839074" y="2386007"/>
            <a:ext cx="3719245"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hlinkClick r:id="rId4"/>
              </a:rPr>
              <a:t>James C </a:t>
            </a:r>
            <a:r>
              <a:rPr lang="en-US" dirty="0" err="1">
                <a:solidFill>
                  <a:schemeClr val="bg1"/>
                </a:solidFill>
                <a:hlinkClick r:id="rId4"/>
              </a:rPr>
              <a:t>Sourris</a:t>
            </a:r>
            <a:r>
              <a:rPr lang="en-US" dirty="0">
                <a:solidFill>
                  <a:schemeClr val="bg1"/>
                </a:solidFill>
                <a:hlinkClick r:id="rId4"/>
              </a:rPr>
              <a:t> A M Collection</a:t>
            </a:r>
            <a:endParaRPr lang="en-US" dirty="0">
              <a:solidFill>
                <a:schemeClr val="bg1"/>
              </a:solidFill>
            </a:endParaRPr>
          </a:p>
        </p:txBody>
      </p:sp>
      <p:pic>
        <p:nvPicPr>
          <p:cNvPr id="8" name="Picture 7">
            <a:extLst>
              <a:ext uri="{FF2B5EF4-FFF2-40B4-BE49-F238E27FC236}">
                <a16:creationId xmlns:a16="http://schemas.microsoft.com/office/drawing/2014/main" id="{4B31CDD8-6491-403D-9320-C213388312C1}"/>
              </a:ext>
            </a:extLst>
          </p:cNvPr>
          <p:cNvPicPr>
            <a:picLocks noChangeAspect="1"/>
          </p:cNvPicPr>
          <p:nvPr/>
        </p:nvPicPr>
        <p:blipFill>
          <a:blip r:embed="rId5"/>
          <a:stretch>
            <a:fillRect/>
          </a:stretch>
        </p:blipFill>
        <p:spPr>
          <a:xfrm>
            <a:off x="5722277" y="2279527"/>
            <a:ext cx="4408042" cy="3636352"/>
          </a:xfrm>
          <a:prstGeom prst="rect">
            <a:avLst/>
          </a:prstGeom>
        </p:spPr>
      </p:pic>
    </p:spTree>
    <p:extLst>
      <p:ext uri="{BB962C8B-B14F-4D97-AF65-F5344CB8AC3E}">
        <p14:creationId xmlns:p14="http://schemas.microsoft.com/office/powerpoint/2010/main" val="2921583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1683</Words>
  <Application>Microsoft Office PowerPoint</Application>
  <PresentationFormat>Widescreen</PresentationFormat>
  <Paragraphs>206</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Hine</dc:creator>
  <cp:lastModifiedBy>Jo-Anne Hine</cp:lastModifiedBy>
  <cp:revision>34</cp:revision>
  <dcterms:created xsi:type="dcterms:W3CDTF">2021-07-08T06:39:18Z</dcterms:created>
  <dcterms:modified xsi:type="dcterms:W3CDTF">2021-07-13T04:37:32Z</dcterms:modified>
</cp:coreProperties>
</file>