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9" r:id="rId4"/>
    <p:sldId id="265" r:id="rId5"/>
    <p:sldId id="266" r:id="rId6"/>
    <p:sldId id="267" r:id="rId7"/>
    <p:sldId id="261" r:id="rId8"/>
    <p:sldId id="264" r:id="rId9"/>
  </p:sldIdLst>
  <p:sldSz cx="9144000" cy="5145088"/>
  <p:notesSz cx="6669088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B7"/>
    <a:srgbClr val="00A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8055" autoAdjust="0"/>
  </p:normalViewPr>
  <p:slideViewPr>
    <p:cSldViewPr>
      <p:cViewPr varScale="1">
        <p:scale>
          <a:sx n="156" d="100"/>
          <a:sy n="156" d="100"/>
        </p:scale>
        <p:origin x="-119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08" y="-6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5408B-A584-480E-A2BE-B72AEC215176}" type="datetimeFigureOut">
              <a:rPr lang="en-AU" smtClean="0"/>
              <a:t>21/02/2019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62BB-1147-41D0-9101-2768264991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5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62BB-1147-41D0-9101-2768264991D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52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story of the GRAIL transition from Publisher to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Newsdesk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both LexisNexis media alerting tools.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Firstly, who is GRAIL? It’s the Government Research And Information Library at the State Library of Queensland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so it’s a special library within a library.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staff are highly trained specialist librarians with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extensive experience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working with clients from Queensland State Government Departments.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members include public servants from some of the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departments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including Department of the Premier and Cabinet, Queensland Treasury, Trade and Investment Queensland, and others.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line with their very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diverse needs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GRAIL does research on a really broad range of topics – smart cities, regional development, economic policy, autonomous vehicles, trade - you get the picture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9697-92AD-41E2-8169-8D38C708829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84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you see on the slide is the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page for members to subscribe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media alert.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 from Aerospace to Urban Planning.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we get here? 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biggest needs of all our clients, is keeping up with current and breaking news - being aware of new developments, or the general state of play, in their area of interest.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alerting was something GRAIL has offered for many years, starting with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Factiva and moving to Nexis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2011. 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always a popular and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valued service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Nexis came to us and said they were phasing out Publisher and introducing a new product with more features, we were open to the idea.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new features included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 and Radio broadcast and transcripts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 coverage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features that we knew our clients were keen to have.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GRAIL  has always seen the importance of being at the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edge for technological delivery of our services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and the need to keep pace with changing client needs.  So the decision to go early – be early adopters of this new product – seemed to be the logical way to go.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was also, of course, the added advantage of being able to negotiate a good price.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one, somewhat unexpected, benefit was the opportunity to be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heavily involved, and influential, in the development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Nexis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Newsdesk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were able to take this new, still under development, product and to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it into our own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good so far BUT there was no question that the transition had to happen with no interruption to the media alerting service – easier said than done. </a:t>
            </a:r>
          </a:p>
          <a:p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</a:t>
            </a:r>
            <a:r>
              <a:rPr lang="en-A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afraid of a challenge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took a deep breath and dived in.  </a:t>
            </a:r>
            <a:endParaRPr lang="en-AU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62BB-1147-41D0-9101-2768264991D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90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Originally we were given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 days to transition, with both Publisher and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Newsdesk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running simultaneously -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once we began we realised that this was going to be a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bigger task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either GRAIL or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Newsdesk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realised.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fact it ended up taking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months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during that time we had two part time staff offline – no small thing in a very busy library! 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we were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ably supported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rest of the very accommodating GRAIL team who picked up all our usual work and offered words of encouragement. This was very much a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effort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including the negotiation of the further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months transition time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we do with all that time?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spent a lot of time constructing and testing new searches.  The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platforms were quite different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all the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syntax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completely different, so a simple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 and paste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search strings was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possible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Many hours were spent identifying problems and finding solutions.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 the way we had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 meetings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Newsdesk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development team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both here and in the US, where we discussed problems and solutions together.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consulted with selected clients to ensure the “new” searches were delivering what they needed.  They and we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took the opportunity to update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searches, some of which had been running for years.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Keeping our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 informed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really important and helped us to achieve a relatively smooth transition.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you see on the screen is the end result of but one of the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300 searches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constructed.  Some of the more complicated searches took hours to put together but if you get this part right you get great results. 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it wrong and you end up with rubbish results and cranky clients.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62BB-1147-41D0-9101-2768264991D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486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the search right is important but getting the sources right was vital.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Newsdesk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might boast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75,000 sources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as this was a US company our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and regional sources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mostly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included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 to that was the problem of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misidentification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some of our Gold Coast publications were included, but were tagged as being from the US, or sometimes Africa!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seems that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geography is not one of their strengths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US.  Now where exactly is Queensland????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 local TV, and Radio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sources (like this one – Channel 7 Gold Coast), and social media sources, and sent them to the US team to be added.  Having done that, we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source lists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could be used across multiple searches.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Broadcast is very popular but comes with its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 set of challenges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A big selling point is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Newsdesk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free access to TV and Radio clips and transcripts, which is something our GRAIL members hadn’t had before.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said that, machine generated transcripts are not always accurate.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came across reports of a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Tight pants snake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 new species perhaps? Or was it really a Taipan? 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who knew that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spot disease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causing problems for the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porn farming industry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Queensland – or even that Queensland HAD a porn farming industry! 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Interestingly,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 has not been as popular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 expected, 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perhaps because</a:t>
            </a:r>
            <a:r>
              <a:rPr lang="en-A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restricted to public sites such as Facebook pages for politicians or organisations.</a:t>
            </a:r>
            <a:endParaRPr lang="en-AU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62BB-1147-41D0-9101-2768264991D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90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that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behind the scenes work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meetings with clients,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Australian and US development teams, hours of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sweating over syntax and sources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has brought us to this.</a:t>
            </a:r>
          </a:p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Branding and customisation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very time consuming, involving huge amounts of testing and refining, and backwards and forwards to the US development team. 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 result is this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functional, branded newsletter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is automatically delivered, usually daily, by email.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62BB-1147-41D0-9101-2768264991D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52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years later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was it worth it?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DEFINITELY!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gone from about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 alerts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being delivered to about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170 recipients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300 searches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compiled into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 newsletters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going to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500 recipients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and this includes some going to work group emails, so it could be many more.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clients love the fact that they can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us directly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they need a personalised search or if a search needs tweaking. 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availability of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broadcast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 has been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well received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there is a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breaking news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event like a cyclone, or the Queensland bushfires, updates can be delivered every 15 minutes if that’s what they want.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love the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relationship we’ve built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Newsdesk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 as we’ve co-developed this product.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 of us realised just how big a task this was going to be – but we got there.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truly a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of a library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an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 partner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working together to deliver the best outcomes for our clients. 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didn’t give up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we kept going back with problems and suggestions, and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Newsdesk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kept working with us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come up with solutions. </a:t>
            </a:r>
          </a:p>
          <a:p>
            <a:endParaRPr lang="en-A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developed a </a:t>
            </a:r>
            <a:r>
              <a:rPr lang="en-A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 of mutual respect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find our feedback is sought when new developments are in the pipeline.  When issues arise, we are listened to, and the issues acted upon.</a:t>
            </a:r>
          </a:p>
          <a:p>
            <a:endParaRPr lang="en-A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more can you ask?  It’s a great outcome.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biggest winners from all this?  Our clients. And that’s as it should be.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62BB-1147-41D0-9101-2768264991D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77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62BB-1147-41D0-9101-2768264991D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55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9E095-8878-4B36-A571-F531FF9F4DC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31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9B1EC-6A8F-4902-9325-C917A27CD60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5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62543-AE52-4F16-B73B-2C941DF2060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113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B3B57-FCAD-406B-B587-2C25CB5C4BB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25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5B94C-D044-49D5-ACAF-75CACBFAA09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762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DE962-CF03-4302-BD26-9F47B4546B4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99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619F4-9CF7-423B-853E-0DD53A45301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76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E77E1-704F-4913-AFB3-76CE29DEF60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BD049-1660-4F28-A16F-88B3A1BC371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68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23C1-07F3-4793-AF4D-6540CD0FB08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6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2946B-2894-40BB-8761-F68571D77FC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71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1FB443-8150-43E0-B5D2-F43A7008E7AE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power point cover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"/>
          <p:cNvSpPr txBox="1">
            <a:spLocks noChangeAspect="1" noChangeArrowheads="1"/>
          </p:cNvSpPr>
          <p:nvPr/>
        </p:nvSpPr>
        <p:spPr bwMode="auto">
          <a:xfrm>
            <a:off x="4348620" y="1406187"/>
            <a:ext cx="40324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Extra! Extra!</a:t>
            </a:r>
          </a:p>
          <a:p>
            <a:r>
              <a:rPr lang="en-AU" sz="3600" b="1" dirty="0" smtClean="0">
                <a:solidFill>
                  <a:schemeClr val="bg1"/>
                </a:solidFill>
              </a:rPr>
              <a:t>Read all about it!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5" name="Text Box 11"/>
          <p:cNvSpPr txBox="1">
            <a:spLocks noChangeAspect="1" noChangeArrowheads="1"/>
          </p:cNvSpPr>
          <p:nvPr/>
        </p:nvSpPr>
        <p:spPr bwMode="auto">
          <a:xfrm>
            <a:off x="4355976" y="2860576"/>
            <a:ext cx="47880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</a:rPr>
              <a:t>Sue Edmiston</a:t>
            </a:r>
          </a:p>
          <a:p>
            <a:r>
              <a:rPr lang="en-AU" sz="1600" b="1" dirty="0" smtClean="0">
                <a:solidFill>
                  <a:schemeClr val="bg1"/>
                </a:solidFill>
              </a:rPr>
              <a:t>Government Research and Information Library</a:t>
            </a:r>
          </a:p>
          <a:p>
            <a:r>
              <a:rPr lang="en-AU" sz="1600" b="1" dirty="0" smtClean="0">
                <a:solidFill>
                  <a:schemeClr val="bg1"/>
                </a:solidFill>
              </a:rPr>
              <a:t>State Library of Queensland</a:t>
            </a:r>
            <a:endParaRPr lang="en-A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r="8697"/>
          <a:stretch/>
        </p:blipFill>
        <p:spPr>
          <a:xfrm>
            <a:off x="5108265" y="43203"/>
            <a:ext cx="3971230" cy="2539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11674"/>
          <a:stretch/>
        </p:blipFill>
        <p:spPr>
          <a:xfrm>
            <a:off x="5108265" y="2641354"/>
            <a:ext cx="3971230" cy="2438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r="14078"/>
          <a:stretch/>
        </p:blipFill>
        <p:spPr>
          <a:xfrm>
            <a:off x="29678" y="43203"/>
            <a:ext cx="5026416" cy="505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 point page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5" y="37890"/>
            <a:ext cx="1310517" cy="1310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52" y="41053"/>
            <a:ext cx="6220496" cy="49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 point page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5" y="37890"/>
            <a:ext cx="1310517" cy="1310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73" y="-91752"/>
            <a:ext cx="4448652" cy="1692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429"/>
            <a:ext cx="9144000" cy="34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 point page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5" y="37890"/>
            <a:ext cx="1310517" cy="1310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89" y="38568"/>
            <a:ext cx="6095421" cy="49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 point page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5" y="37890"/>
            <a:ext cx="1310517" cy="13105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977"/>
            <a:ext cx="5059389" cy="504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1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 point page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5" y="37890"/>
            <a:ext cx="1310517" cy="1310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1" y="-646126"/>
            <a:ext cx="7948575" cy="3024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" y="1893329"/>
            <a:ext cx="8546288" cy="3251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power point end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Q blue_powerpoint template">
  <a:themeElements>
    <a:clrScheme name="SLQ blue_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Q blue_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Q blue_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blue_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blue_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blue_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blue_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blue_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SLQ blue_powerpoint template</Template>
  <TotalTime>159</TotalTime>
  <Words>615</Words>
  <Application>Microsoft Office PowerPoint</Application>
  <PresentationFormat>Custom</PresentationFormat>
  <Paragraphs>92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SLQ blue_powerpoint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Library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awalduck</dc:creator>
  <cp:lastModifiedBy>sedmiston</cp:lastModifiedBy>
  <cp:revision>30</cp:revision>
  <dcterms:created xsi:type="dcterms:W3CDTF">2018-12-10T04:28:56Z</dcterms:created>
  <dcterms:modified xsi:type="dcterms:W3CDTF">2019-02-21T03:45:00Z</dcterms:modified>
</cp:coreProperties>
</file>