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7"/>
  </p:notesMasterIdLst>
  <p:sldIdLst>
    <p:sldId id="497" r:id="rId3"/>
    <p:sldId id="256" r:id="rId4"/>
    <p:sldId id="257" r:id="rId5"/>
    <p:sldId id="258" r:id="rId6"/>
    <p:sldId id="261" r:id="rId7"/>
    <p:sldId id="477" r:id="rId8"/>
    <p:sldId id="259" r:id="rId9"/>
    <p:sldId id="263" r:id="rId10"/>
    <p:sldId id="471" r:id="rId11"/>
    <p:sldId id="262" r:id="rId12"/>
    <p:sldId id="478" r:id="rId13"/>
    <p:sldId id="264" r:id="rId14"/>
    <p:sldId id="479" r:id="rId15"/>
    <p:sldId id="480" r:id="rId16"/>
    <p:sldId id="482" r:id="rId17"/>
    <p:sldId id="483" r:id="rId18"/>
    <p:sldId id="481" r:id="rId19"/>
    <p:sldId id="484" r:id="rId20"/>
    <p:sldId id="491" r:id="rId21"/>
    <p:sldId id="485" r:id="rId22"/>
    <p:sldId id="490" r:id="rId23"/>
    <p:sldId id="492" r:id="rId24"/>
    <p:sldId id="493" r:id="rId25"/>
    <p:sldId id="500" r:id="rId26"/>
    <p:sldId id="494" r:id="rId27"/>
    <p:sldId id="467" r:id="rId28"/>
    <p:sldId id="487" r:id="rId29"/>
    <p:sldId id="488" r:id="rId30"/>
    <p:sldId id="501" r:id="rId31"/>
    <p:sldId id="486" r:id="rId32"/>
    <p:sldId id="502" r:id="rId33"/>
    <p:sldId id="489" r:id="rId34"/>
    <p:sldId id="498" r:id="rId35"/>
    <p:sldId id="499"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10F35481-95C4-41CE-AF80-6CC32A11AB0F}">
          <p14:sldIdLst>
            <p14:sldId id="497"/>
            <p14:sldId id="256"/>
            <p14:sldId id="257"/>
            <p14:sldId id="258"/>
            <p14:sldId id="261"/>
            <p14:sldId id="477"/>
            <p14:sldId id="259"/>
            <p14:sldId id="263"/>
            <p14:sldId id="471"/>
            <p14:sldId id="262"/>
            <p14:sldId id="478"/>
            <p14:sldId id="264"/>
            <p14:sldId id="479"/>
            <p14:sldId id="480"/>
            <p14:sldId id="482"/>
            <p14:sldId id="483"/>
            <p14:sldId id="481"/>
            <p14:sldId id="484"/>
            <p14:sldId id="491"/>
            <p14:sldId id="485"/>
            <p14:sldId id="490"/>
            <p14:sldId id="492"/>
            <p14:sldId id="493"/>
            <p14:sldId id="500"/>
            <p14:sldId id="494"/>
            <p14:sldId id="467"/>
            <p14:sldId id="487"/>
            <p14:sldId id="488"/>
            <p14:sldId id="501"/>
            <p14:sldId id="486"/>
            <p14:sldId id="502"/>
            <p14:sldId id="489"/>
            <p14:sldId id="498"/>
            <p14:sldId id="49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03" autoAdjust="0"/>
    <p:restoredTop sz="64066" autoAdjust="0"/>
  </p:normalViewPr>
  <p:slideViewPr>
    <p:cSldViewPr snapToGrid="0">
      <p:cViewPr varScale="1">
        <p:scale>
          <a:sx n="83" d="100"/>
          <a:sy n="83" d="100"/>
        </p:scale>
        <p:origin x="171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charts/_rels/chart1.xml.rels><?xml version="1.0" encoding="UTF-8" standalone="yes"?>
<Relationships xmlns="http://schemas.openxmlformats.org/package/2006/relationships"><Relationship Id="rId3" Type="http://schemas.openxmlformats.org/officeDocument/2006/relationships/oleObject" Target="file:///\\msfileprint\data\Common\Performance%20Reporting\01.%20Summary%20reports\Performance%20reporting%202020-21.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Anzac Stories -</a:t>
            </a:r>
            <a:r>
              <a:rPr lang="en-US" b="1" baseline="0"/>
              <a:t> Sessions 2020-21</a:t>
            </a:r>
            <a:endParaRPr lang="en-US"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2"/>
            </a:solidFill>
            <a:ln>
              <a:noFill/>
            </a:ln>
            <a:effectLst/>
          </c:spPr>
          <c:invertIfNegative val="0"/>
          <c:cat>
            <c:strRef>
              <c:f>'Onsite visits'!$I$27:$O$27</c:f>
              <c:strCache>
                <c:ptCount val="7"/>
                <c:pt idx="0">
                  <c:v>July </c:v>
                </c:pt>
                <c:pt idx="1">
                  <c:v>August </c:v>
                </c:pt>
                <c:pt idx="2">
                  <c:v>September </c:v>
                </c:pt>
                <c:pt idx="3">
                  <c:v>October </c:v>
                </c:pt>
                <c:pt idx="4">
                  <c:v>November </c:v>
                </c:pt>
                <c:pt idx="5">
                  <c:v>December </c:v>
                </c:pt>
                <c:pt idx="6">
                  <c:v>January </c:v>
                </c:pt>
              </c:strCache>
            </c:strRef>
          </c:cat>
          <c:val>
            <c:numRef>
              <c:f>'Onsite visits'!$I$28:$O$28</c:f>
              <c:numCache>
                <c:formatCode>#,##0</c:formatCode>
                <c:ptCount val="7"/>
                <c:pt idx="0">
                  <c:v>3909</c:v>
                </c:pt>
                <c:pt idx="1">
                  <c:v>10898</c:v>
                </c:pt>
                <c:pt idx="2">
                  <c:v>10206</c:v>
                </c:pt>
                <c:pt idx="3">
                  <c:v>13224</c:v>
                </c:pt>
                <c:pt idx="4">
                  <c:v>30711</c:v>
                </c:pt>
                <c:pt idx="5">
                  <c:v>12247</c:v>
                </c:pt>
                <c:pt idx="6">
                  <c:v>12386</c:v>
                </c:pt>
              </c:numCache>
            </c:numRef>
          </c:val>
          <c:extLst>
            <c:ext xmlns:c16="http://schemas.microsoft.com/office/drawing/2014/chart" uri="{C3380CC4-5D6E-409C-BE32-E72D297353CC}">
              <c16:uniqueId val="{00000000-D489-45A5-A45E-AF96D2B9CA25}"/>
            </c:ext>
          </c:extLst>
        </c:ser>
        <c:dLbls>
          <c:showLegendKey val="0"/>
          <c:showVal val="0"/>
          <c:showCatName val="0"/>
          <c:showSerName val="0"/>
          <c:showPercent val="0"/>
          <c:showBubbleSize val="0"/>
        </c:dLbls>
        <c:gapWidth val="219"/>
        <c:overlap val="-27"/>
        <c:axId val="645084704"/>
        <c:axId val="645087000"/>
      </c:barChart>
      <c:catAx>
        <c:axId val="645084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5087000"/>
        <c:crosses val="autoZero"/>
        <c:auto val="1"/>
        <c:lblAlgn val="ctr"/>
        <c:lblOffset val="100"/>
        <c:noMultiLvlLbl val="0"/>
      </c:catAx>
      <c:valAx>
        <c:axId val="645087000"/>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450847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acrossLinear" id="2">
  <a:schemeClr val="accent1"/>
  <a:schemeClr val="accent2"/>
  <a:schemeClr val="accent3"/>
  <a:schemeClr val="accent4"/>
  <a:schemeClr val="accent5"/>
  <a:schemeClr val="accent6"/>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91E344-0D49-4A3A-B406-AE3734F50784}" type="datetimeFigureOut">
              <a:rPr lang="en-US" smtClean="0"/>
              <a:t>2/24/2021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B12ACC7-95FE-4139-B327-62FEF5BE9517}" type="slidenum">
              <a:rPr lang="en-US" smtClean="0"/>
              <a:t>‹#›</a:t>
            </a:fld>
            <a:endParaRPr lang="en-US"/>
          </a:p>
        </p:txBody>
      </p:sp>
    </p:spTree>
    <p:extLst>
      <p:ext uri="{BB962C8B-B14F-4D97-AF65-F5344CB8AC3E}">
        <p14:creationId xmlns:p14="http://schemas.microsoft.com/office/powerpoint/2010/main" val="2923820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tatements.qld.gov.au/Statement/2020/4/25/queenslanders-light-up-the-dawn"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ybfventures.com/winners-announcedstartup-innovation-awards/"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drivenxdesign.com/BNE20/categorydetails.asp?id=10660"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BA24BB-F3C1-4419-A442-F904D2C463C3}"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379794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State Library staff take responsibility for tours – engaging with visitors, helping with use of digital screens.. answering questions, school and visitor tours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B12ACC7-95FE-4139-B327-62FEF5BE9517}" type="slidenum">
              <a:rPr lang="en-US" smtClean="0"/>
              <a:t>11</a:t>
            </a:fld>
            <a:endParaRPr lang="en-US"/>
          </a:p>
        </p:txBody>
      </p:sp>
    </p:spTree>
    <p:extLst>
      <p:ext uri="{BB962C8B-B14F-4D97-AF65-F5344CB8AC3E}">
        <p14:creationId xmlns:p14="http://schemas.microsoft.com/office/powerpoint/2010/main" val="229803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One of the principles of the redevelopment was for Anzac Square to be recognised as a state memorial .. a new website and online content was fundamental to this principle.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B12ACC7-95FE-4139-B327-62FEF5BE9517}" type="slidenum">
              <a:rPr lang="en-US" smtClean="0"/>
              <a:t>12</a:t>
            </a:fld>
            <a:endParaRPr lang="en-US"/>
          </a:p>
        </p:txBody>
      </p:sp>
    </p:spTree>
    <p:extLst>
      <p:ext uri="{BB962C8B-B14F-4D97-AF65-F5344CB8AC3E}">
        <p14:creationId xmlns:p14="http://schemas.microsoft.com/office/powerpoint/2010/main" val="38643007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The redeveloped Anzac Square with State Library staff opened on 2 July 2019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Visitation was tracking well.. relationships was underway with key stakeholder organisations – planning for Anzac Day 2020 as the major commemoration event of the year started early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B12ACC7-95FE-4139-B327-62FEF5BE9517}" type="slidenum">
              <a:rPr lang="en-US" smtClean="0"/>
              <a:t>13</a:t>
            </a:fld>
            <a:endParaRPr lang="en-US"/>
          </a:p>
        </p:txBody>
      </p:sp>
    </p:spTree>
    <p:extLst>
      <p:ext uri="{BB962C8B-B14F-4D97-AF65-F5344CB8AC3E}">
        <p14:creationId xmlns:p14="http://schemas.microsoft.com/office/powerpoint/2010/main" val="20728717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March 23..Lockdown in Queensland </a:t>
            </a:r>
            <a:endParaRPr lang="en-US" dirty="0"/>
          </a:p>
        </p:txBody>
      </p:sp>
      <p:sp>
        <p:nvSpPr>
          <p:cNvPr id="4" name="Slide Number Placeholder 3"/>
          <p:cNvSpPr>
            <a:spLocks noGrp="1"/>
          </p:cNvSpPr>
          <p:nvPr>
            <p:ph type="sldNum" sz="quarter" idx="5"/>
          </p:nvPr>
        </p:nvSpPr>
        <p:spPr/>
        <p:txBody>
          <a:bodyPr/>
          <a:lstStyle/>
          <a:p>
            <a:fld id="{7B12ACC7-95FE-4139-B327-62FEF5BE9517}" type="slidenum">
              <a:rPr lang="en-US" smtClean="0"/>
              <a:t>14</a:t>
            </a:fld>
            <a:endParaRPr lang="en-US"/>
          </a:p>
        </p:txBody>
      </p:sp>
    </p:spTree>
    <p:extLst>
      <p:ext uri="{BB962C8B-B14F-4D97-AF65-F5344CB8AC3E}">
        <p14:creationId xmlns:p14="http://schemas.microsoft.com/office/powerpoint/2010/main" val="24155877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While we were organising ourselves.. making sure staff were safe and occupied webpages updated etc.. the reality set in .. 23 days to Anzac Day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B12ACC7-95FE-4139-B327-62FEF5BE9517}" type="slidenum">
              <a:rPr lang="en-US" smtClean="0"/>
              <a:t>15</a:t>
            </a:fld>
            <a:endParaRPr lang="en-US"/>
          </a:p>
        </p:txBody>
      </p:sp>
    </p:spTree>
    <p:extLst>
      <p:ext uri="{BB962C8B-B14F-4D97-AF65-F5344CB8AC3E}">
        <p14:creationId xmlns:p14="http://schemas.microsoft.com/office/powerpoint/2010/main" val="7557811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Linda’s team began working with staff from Marketing and Communications came up with Commemorate Differently campaign for Anzac Day – focused on our collections and supporting activities RSL light up the dawn</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One idea that a staff member had was the option for staff to commemorate your behalf by placing a poppy in the gallery on the public behalf.. we were thinking email.. social media?</a:t>
            </a:r>
            <a:endParaRPr lang="en-US" dirty="0"/>
          </a:p>
        </p:txBody>
      </p:sp>
      <p:sp>
        <p:nvSpPr>
          <p:cNvPr id="4" name="Slide Number Placeholder 3"/>
          <p:cNvSpPr>
            <a:spLocks noGrp="1"/>
          </p:cNvSpPr>
          <p:nvPr>
            <p:ph type="sldNum" sz="quarter" idx="5"/>
          </p:nvPr>
        </p:nvSpPr>
        <p:spPr/>
        <p:txBody>
          <a:bodyPr/>
          <a:lstStyle/>
          <a:p>
            <a:fld id="{7B12ACC7-95FE-4139-B327-62FEF5BE9517}" type="slidenum">
              <a:rPr lang="en-US" smtClean="0"/>
              <a:t>16</a:t>
            </a:fld>
            <a:endParaRPr lang="en-US"/>
          </a:p>
        </p:txBody>
      </p:sp>
    </p:spTree>
    <p:extLst>
      <p:ext uri="{BB962C8B-B14F-4D97-AF65-F5344CB8AC3E}">
        <p14:creationId xmlns:p14="http://schemas.microsoft.com/office/powerpoint/2010/main" val="30339464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In 2019 State Library started working with </a:t>
            </a:r>
            <a:r>
              <a:rPr lang="en-AU" sz="1200" kern="1200" dirty="0" err="1">
                <a:solidFill>
                  <a:schemeClr val="tx1"/>
                </a:solidFill>
                <a:effectLst/>
                <a:latin typeface="+mn-lt"/>
                <a:ea typeface="+mn-ea"/>
                <a:cs typeface="+mn-cs"/>
              </a:rPr>
              <a:t>Alkira</a:t>
            </a:r>
            <a:r>
              <a:rPr lang="en-AU" sz="1200" kern="1200" dirty="0">
                <a:solidFill>
                  <a:schemeClr val="tx1"/>
                </a:solidFill>
                <a:effectLst/>
                <a:latin typeface="+mn-lt"/>
                <a:ea typeface="+mn-ea"/>
                <a:cs typeface="+mn-cs"/>
              </a:rPr>
              <a:t> – A Voice Company on a project focused on making State Library’s website and catalogue more accessible primarily for people with a disability </a:t>
            </a:r>
          </a:p>
          <a:p>
            <a:r>
              <a:rPr lang="en-AU" sz="1200" kern="1200" dirty="0">
                <a:solidFill>
                  <a:schemeClr val="tx1"/>
                </a:solidFill>
                <a:effectLst/>
                <a:latin typeface="+mn-lt"/>
                <a:ea typeface="+mn-ea"/>
                <a:cs typeface="+mn-cs"/>
              </a:rPr>
              <a:t>We had been hearing about voice skills.. and discussing ideas for how this new technology could be used at State Library..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Voice technology – seen by some as the new frontier.. sure most of us are using it when we are in a car and send a text message.. or use a home device to set an alarm .. allows for hands free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You may have used voice dictate option on your phone.. or laptop .. works pretty well.. you just feel silly talking to your laptop – Average typing speed is 40 words a minute compared to 100 words for taking..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One application that had been recently released by </a:t>
            </a:r>
            <a:r>
              <a:rPr lang="en-AU" sz="1200" kern="1200" dirty="0" err="1">
                <a:solidFill>
                  <a:schemeClr val="tx1"/>
                </a:solidFill>
                <a:effectLst/>
                <a:latin typeface="+mn-lt"/>
                <a:ea typeface="+mn-ea"/>
                <a:cs typeface="+mn-cs"/>
              </a:rPr>
              <a:t>Alkira</a:t>
            </a:r>
            <a:r>
              <a:rPr lang="en-AU" sz="1200" kern="1200" dirty="0">
                <a:solidFill>
                  <a:schemeClr val="tx1"/>
                </a:solidFill>
                <a:effectLst/>
                <a:latin typeface="+mn-lt"/>
                <a:ea typeface="+mn-ea"/>
                <a:cs typeface="+mn-cs"/>
              </a:rPr>
              <a:t> was RACQ app – where you could find the cheapest fuel in an area based on phone call – all by voice activation.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What sort of application would work for libraries…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idea to build a voice activated skill to support Anzac Day – happened </a:t>
            </a:r>
            <a:endParaRPr lang="en-US" dirty="0"/>
          </a:p>
        </p:txBody>
      </p:sp>
      <p:sp>
        <p:nvSpPr>
          <p:cNvPr id="4" name="Slide Number Placeholder 3"/>
          <p:cNvSpPr>
            <a:spLocks noGrp="1"/>
          </p:cNvSpPr>
          <p:nvPr>
            <p:ph type="sldNum" sz="quarter" idx="5"/>
          </p:nvPr>
        </p:nvSpPr>
        <p:spPr/>
        <p:txBody>
          <a:bodyPr/>
          <a:lstStyle/>
          <a:p>
            <a:fld id="{7B12ACC7-95FE-4139-B327-62FEF5BE9517}" type="slidenum">
              <a:rPr lang="en-US" smtClean="0"/>
              <a:t>17</a:t>
            </a:fld>
            <a:endParaRPr lang="en-US"/>
          </a:p>
        </p:txBody>
      </p:sp>
    </p:spTree>
    <p:extLst>
      <p:ext uri="{BB962C8B-B14F-4D97-AF65-F5344CB8AC3E}">
        <p14:creationId xmlns:p14="http://schemas.microsoft.com/office/powerpoint/2010/main" val="141289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err="1">
                <a:solidFill>
                  <a:schemeClr val="tx1"/>
                </a:solidFill>
                <a:effectLst/>
                <a:latin typeface="+mn-lt"/>
                <a:ea typeface="+mn-ea"/>
                <a:cs typeface="+mn-cs"/>
              </a:rPr>
              <a:t>Alkira</a:t>
            </a:r>
            <a:r>
              <a:rPr lang="en-AU" sz="1200" kern="1200" dirty="0">
                <a:solidFill>
                  <a:schemeClr val="tx1"/>
                </a:solidFill>
                <a:effectLst/>
                <a:latin typeface="+mn-lt"/>
                <a:ea typeface="+mn-ea"/>
                <a:cs typeface="+mn-cs"/>
              </a:rPr>
              <a:t> responded quickly and scoped the opportunity and started work.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True example of agile development </a:t>
            </a:r>
          </a:p>
          <a:p>
            <a:endParaRPr lang="en-US" sz="1200" kern="1200" dirty="0">
              <a:solidFill>
                <a:schemeClr val="tx1"/>
              </a:solidFill>
              <a:effectLst/>
              <a:latin typeface="+mn-lt"/>
              <a:ea typeface="+mn-ea"/>
              <a:cs typeface="+mn-cs"/>
            </a:endParaRPr>
          </a:p>
          <a:p>
            <a:r>
              <a:rPr lang="en-AU" dirty="0">
                <a:latin typeface="Calibri" panose="020F0502020204030204" pitchFamily="34" charset="0"/>
                <a:ea typeface="Calibri" panose="020F0502020204030204" pitchFamily="34" charset="0"/>
              </a:rPr>
              <a:t>Anzac Stories </a:t>
            </a:r>
            <a:endParaRPr lang="en-US" dirty="0">
              <a:latin typeface="Calibri" panose="020F0502020204030204" pitchFamily="34" charset="0"/>
              <a:ea typeface="Calibri" panose="020F0502020204030204" pitchFamily="34" charset="0"/>
            </a:endParaRPr>
          </a:p>
          <a:p>
            <a:r>
              <a:rPr lang="en-AU" dirty="0">
                <a:latin typeface="Calibri" panose="020F0502020204030204" pitchFamily="34" charset="0"/>
                <a:ea typeface="Calibri" panose="020F0502020204030204" pitchFamily="34" charset="0"/>
              </a:rPr>
              <a:t>Be transported back in time with Anzac Stories, through the diaries of Australian war heroes past and contemporary stories from those in service.</a:t>
            </a:r>
            <a:endParaRPr lang="en-US" dirty="0">
              <a:latin typeface="Calibri" panose="020F0502020204030204" pitchFamily="34" charset="0"/>
              <a:ea typeface="Calibri" panose="020F0502020204030204" pitchFamily="34" charset="0"/>
            </a:endParaRPr>
          </a:p>
          <a:p>
            <a:r>
              <a:rPr lang="en-AU" dirty="0">
                <a:latin typeface="Calibri" panose="020F0502020204030204" pitchFamily="34" charset="0"/>
                <a:ea typeface="Calibri" panose="020F0502020204030204" pitchFamily="34" charset="0"/>
              </a:rPr>
              <a:t>Listen to moving memories from WWI, WWII and beyond curated by the State Library of Queensland for Anzac Square Memorial Galleries.</a:t>
            </a:r>
            <a:endParaRPr lang="en-US" dirty="0">
              <a:latin typeface="Calibri" panose="020F0502020204030204" pitchFamily="34" charset="0"/>
              <a:ea typeface="Calibri" panose="020F0502020204030204" pitchFamily="34" charset="0"/>
            </a:endParaRPr>
          </a:p>
          <a:p>
            <a:r>
              <a:rPr lang="en-AU" dirty="0">
                <a:latin typeface="Calibri" panose="020F0502020204030204" pitchFamily="34" charset="0"/>
                <a:ea typeface="Calibri" panose="020F0502020204030204" pitchFamily="34" charset="0"/>
              </a:rPr>
              <a:t>Request a poppy be laid at Anzac Square on your behalf, hear The Last Post and be led in a minute's silence on Anzac Day</a:t>
            </a:r>
          </a:p>
          <a:p>
            <a:endParaRPr lang="en-AU" dirty="0">
              <a:latin typeface="Calibri" panose="020F0502020204030204" pitchFamily="34" charset="0"/>
            </a:endParaRPr>
          </a:p>
          <a:p>
            <a:r>
              <a:rPr lang="en-AU" sz="1200" i="1" kern="1200" dirty="0">
                <a:solidFill>
                  <a:schemeClr val="tx1"/>
                </a:solidFill>
                <a:effectLst/>
                <a:latin typeface="+mn-lt"/>
                <a:ea typeface="+mn-ea"/>
                <a:cs typeface="+mn-cs"/>
              </a:rPr>
              <a:t>Project Brief </a:t>
            </a:r>
            <a:endParaRPr lang="en-US" sz="1200" kern="1200" dirty="0">
              <a:solidFill>
                <a:schemeClr val="tx1"/>
              </a:solidFill>
              <a:effectLst/>
              <a:latin typeface="+mn-lt"/>
              <a:ea typeface="+mn-ea"/>
              <a:cs typeface="+mn-cs"/>
            </a:endParaRPr>
          </a:p>
          <a:p>
            <a:r>
              <a:rPr lang="en-AU" sz="1200" kern="1200" dirty="0" err="1">
                <a:solidFill>
                  <a:schemeClr val="tx1"/>
                </a:solidFill>
                <a:effectLst/>
                <a:latin typeface="+mn-lt"/>
                <a:ea typeface="+mn-ea"/>
                <a:cs typeface="+mn-cs"/>
              </a:rPr>
              <a:t>Alkira</a:t>
            </a:r>
            <a:r>
              <a:rPr lang="en-AU" sz="1200" kern="1200" dirty="0">
                <a:solidFill>
                  <a:schemeClr val="tx1"/>
                </a:solidFill>
                <a:effectLst/>
                <a:latin typeface="+mn-lt"/>
                <a:ea typeface="+mn-ea"/>
                <a:cs typeface="+mn-cs"/>
              </a:rPr>
              <a:t> was given 3 weeks to produce a voice activation engagement to highlight historical and contemporary content from State Library's collections. Additionally, to develop a method for audiences who were unable to visit the Galleries in person the opportunity to place a poppy on one of the over 200  plaques in the space.</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This was also  an opportunity for State Library to explore voice activation as a new service for people with a disability and for users who prefer voice to keyboard access.</a:t>
            </a:r>
            <a:endParaRPr lang="en-US" sz="1200" kern="1200" dirty="0">
              <a:solidFill>
                <a:schemeClr val="tx1"/>
              </a:solidFill>
              <a:effectLst/>
              <a:latin typeface="+mn-lt"/>
              <a:ea typeface="+mn-ea"/>
              <a:cs typeface="+mn-cs"/>
            </a:endParaRPr>
          </a:p>
          <a:p>
            <a:endParaRPr lang="en-US" dirty="0"/>
          </a:p>
          <a:p>
            <a:r>
              <a:rPr lang="en-AU" sz="1200" i="1" kern="1200" dirty="0">
                <a:solidFill>
                  <a:schemeClr val="tx1"/>
                </a:solidFill>
                <a:effectLst/>
                <a:latin typeface="+mn-lt"/>
                <a:ea typeface="+mn-ea"/>
                <a:cs typeface="+mn-cs"/>
              </a:rPr>
              <a:t>Project Need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Anzac Stories was developed as an innovative online opportunity to engage communities in lockdown during Covid-19 to Commemorate Differently.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conversational application offers users an opportunity to ask for a poppy to be placed in Anzac Square Memorial Galleries, listen to the last post and a range of stories from State Library’s collections.</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It was developed as an alternative to attending dawn Anzac Day services and/or Anzac Square  Memorial Galleries.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It also provided the opportunity to connect with Queenslanders throughout the State who cannot visit Anzac Square.</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 conversation application enabled State Library to explore new approaches to engage with communities and to expose our collections.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B12ACC7-95FE-4139-B327-62FEF5BE9517}" type="slidenum">
              <a:rPr lang="en-US" smtClean="0"/>
              <a:t>18</a:t>
            </a:fld>
            <a:endParaRPr lang="en-US"/>
          </a:p>
        </p:txBody>
      </p:sp>
    </p:spTree>
    <p:extLst>
      <p:ext uri="{BB962C8B-B14F-4D97-AF65-F5344CB8AC3E}">
        <p14:creationId xmlns:p14="http://schemas.microsoft.com/office/powerpoint/2010/main" val="3024334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Voice skill is available on smart devices your phones android or </a:t>
            </a:r>
            <a:r>
              <a:rPr lang="en-AU" sz="1200" kern="1200" dirty="0" err="1">
                <a:solidFill>
                  <a:schemeClr val="tx1"/>
                </a:solidFill>
                <a:effectLst/>
                <a:latin typeface="+mn-lt"/>
                <a:ea typeface="+mn-ea"/>
                <a:cs typeface="+mn-cs"/>
              </a:rPr>
              <a:t>iphone</a:t>
            </a:r>
            <a:r>
              <a:rPr lang="en-AU" sz="1200" kern="1200" dirty="0">
                <a:solidFill>
                  <a:schemeClr val="tx1"/>
                </a:solidFill>
                <a:effectLst/>
                <a:latin typeface="+mn-lt"/>
                <a:ea typeface="+mn-ea"/>
                <a:cs typeface="+mn-cs"/>
              </a:rPr>
              <a:t> via Google Assistant and smart home devices echo.. google home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You need the trigger words.. in our case we decided on Launch Anzac Stories..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Hear a snippet </a:t>
            </a:r>
            <a:endParaRPr lang="en-AU" sz="1200" i="1" kern="1200" dirty="0">
              <a:solidFill>
                <a:schemeClr val="tx1"/>
              </a:solidFill>
              <a:effectLst/>
              <a:latin typeface="+mn-lt"/>
              <a:ea typeface="+mn-ea"/>
              <a:cs typeface="+mn-cs"/>
            </a:endParaRPr>
          </a:p>
          <a:p>
            <a:endParaRPr lang="en-AU" sz="1200" i="1"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User Experience</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Accessing Anzac Stories is simple with activation of key phrases to voice assistant or smartphone/device.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Say ‘Launch Anzac Stories’ to hear a selection of oral histories from past and present serving members of the armed forces or stories retold from letters and diaries.</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Say ‘Ask Anzac Stories to place a poppy’ and State Library staff will lay a poppy in Anzac Square Memorial Gallery or beside a memorial plaque of your choice. You can request email confirmation that your poppy has been placed, along with an image as a keepsake. Images of placed poppies will also appear on Anzac Square Memorial Gallery social media.</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Say ‘Ask Anzac Stories to Play the Last Post’ to conduct a virtual service and observe a minute’s silence from home.</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If you don’t already have an Alexa or Google Assistant-enabled device, you can still access the service by downloading the Amazon Alexa or the Google Assistant app onto your smartphone.</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Users had the opportunity to request for an image of Anzac Square gallery and nominated plaque with poppy to be emailed to them. This provided the opportunity for State Library to connect with users and forward information about Anzac Square and the collections at State Library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B12ACC7-95FE-4139-B327-62FEF5BE9517}" type="slidenum">
              <a:rPr lang="en-US" smtClean="0"/>
              <a:t>19</a:t>
            </a:fld>
            <a:endParaRPr lang="en-US"/>
          </a:p>
        </p:txBody>
      </p:sp>
    </p:spTree>
    <p:extLst>
      <p:ext uri="{BB962C8B-B14F-4D97-AF65-F5344CB8AC3E}">
        <p14:creationId xmlns:p14="http://schemas.microsoft.com/office/powerpoint/2010/main" val="25162597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An exciting option in Anzac Stories – is the opportunity to enable users to place a poppy in the memorial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Here is the flowchart of the process that we worked on with </a:t>
            </a:r>
            <a:r>
              <a:rPr lang="en-AU" sz="1200" kern="1200" dirty="0" err="1">
                <a:solidFill>
                  <a:schemeClr val="tx1"/>
                </a:solidFill>
                <a:effectLst/>
                <a:latin typeface="+mn-lt"/>
                <a:ea typeface="+mn-ea"/>
                <a:cs typeface="+mn-cs"/>
              </a:rPr>
              <a:t>Alkira</a:t>
            </a:r>
            <a:r>
              <a:rPr lang="en-AU" sz="1200" kern="1200" dirty="0">
                <a:solidFill>
                  <a:schemeClr val="tx1"/>
                </a:solidFill>
                <a:effectLst/>
                <a:latin typeface="+mn-lt"/>
                <a:ea typeface="+mn-ea"/>
                <a:cs typeface="+mn-cs"/>
              </a:rPr>
              <a:t> to ensure a smooth and engaging process.. where you didn’t get lost.  This could be seen as one of those interactive voice engagements we’ve all had on the phone press 1 for.. we definitely didn’t want that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B12ACC7-95FE-4139-B327-62FEF5BE9517}" type="slidenum">
              <a:rPr lang="en-US" smtClean="0"/>
              <a:t>20</a:t>
            </a:fld>
            <a:endParaRPr lang="en-US"/>
          </a:p>
        </p:txBody>
      </p:sp>
    </p:spTree>
    <p:extLst>
      <p:ext uri="{BB962C8B-B14F-4D97-AF65-F5344CB8AC3E}">
        <p14:creationId xmlns:p14="http://schemas.microsoft.com/office/powerpoint/2010/main" val="3029444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I to would like to acknowledge Aboriginal and Torres Strait Islander peoples and their continuing connection to land and as custodians of stories for millennia. I am inspired by this tradition in our work to share and preserve Queensland's memory for future generations</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Thank you .. great to be here to share this initiative and to explore opportunities for libraries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It’s fantastic to have library staff from around Australia and from different sectors – I should start with some scene setting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B12ACC7-95FE-4139-B327-62FEF5BE9517}" type="slidenum">
              <a:rPr lang="en-US" smtClean="0"/>
              <a:t>2</a:t>
            </a:fld>
            <a:endParaRPr lang="en-US"/>
          </a:p>
        </p:txBody>
      </p:sp>
    </p:spTree>
    <p:extLst>
      <p:ext uri="{BB962C8B-B14F-4D97-AF65-F5344CB8AC3E}">
        <p14:creationId xmlns:p14="http://schemas.microsoft.com/office/powerpoint/2010/main" val="228380918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Poppy story </a:t>
            </a:r>
          </a:p>
          <a:p>
            <a:endParaRPr lang="en-US" dirty="0"/>
          </a:p>
          <a:p>
            <a:r>
              <a:rPr lang="en-AU" sz="1200" kern="1200" dirty="0">
                <a:solidFill>
                  <a:schemeClr val="tx1"/>
                </a:solidFill>
                <a:effectLst/>
                <a:latin typeface="+mn-lt"/>
                <a:ea typeface="+mn-ea"/>
                <a:cs typeface="+mn-cs"/>
              </a:rPr>
              <a:t>Let’s hear how it works</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Users had the option to ask for an image of their poppy sent via email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This was a great opportunity for us to connect with users – sends links to content.. websites etc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B12ACC7-95FE-4139-B327-62FEF5BE9517}" type="slidenum">
              <a:rPr lang="en-US" smtClean="0"/>
              <a:t>21</a:t>
            </a:fld>
            <a:endParaRPr lang="en-US"/>
          </a:p>
        </p:txBody>
      </p:sp>
    </p:spTree>
    <p:extLst>
      <p:ext uri="{BB962C8B-B14F-4D97-AF65-F5344CB8AC3E}">
        <p14:creationId xmlns:p14="http://schemas.microsoft.com/office/powerpoint/2010/main" val="42538461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Marketing – Premier.. </a:t>
            </a:r>
            <a:r>
              <a:rPr lang="en-AU" sz="1200" b="1" kern="1200" dirty="0">
                <a:solidFill>
                  <a:schemeClr val="tx1"/>
                </a:solidFill>
                <a:effectLst/>
                <a:latin typeface="+mn-lt"/>
                <a:ea typeface="+mn-ea"/>
                <a:cs typeface="+mn-cs"/>
              </a:rPr>
              <a:t>Amazon</a:t>
            </a:r>
            <a:r>
              <a:rPr lang="en-AU" sz="1200" kern="1200" dirty="0">
                <a:solidFill>
                  <a:schemeClr val="tx1"/>
                </a:solidFill>
                <a:effectLst/>
                <a:latin typeface="+mn-lt"/>
                <a:ea typeface="+mn-ea"/>
                <a:cs typeface="+mn-cs"/>
              </a:rPr>
              <a:t> </a:t>
            </a:r>
            <a:endParaRPr lang="en-AU" sz="1200" i="1" kern="1200" dirty="0">
              <a:solidFill>
                <a:schemeClr val="tx1"/>
              </a:solidFill>
              <a:effectLst/>
              <a:latin typeface="+mn-lt"/>
              <a:ea typeface="+mn-ea"/>
              <a:cs typeface="+mn-cs"/>
            </a:endParaRPr>
          </a:p>
          <a:p>
            <a:endParaRPr lang="en-AU" sz="1200" i="1"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Project Marketing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Marketing and Communication plan was developed an involved a range of activities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*Media release by the Premier of Queensland </a:t>
            </a:r>
            <a:r>
              <a:rPr lang="en-AU" sz="1200" u="sng" kern="1200" dirty="0">
                <a:solidFill>
                  <a:schemeClr val="tx1"/>
                </a:solidFill>
                <a:effectLst/>
                <a:latin typeface="+mn-lt"/>
                <a:ea typeface="+mn-ea"/>
                <a:cs typeface="+mn-cs"/>
                <a:hlinkClick r:id="rId3"/>
              </a:rPr>
              <a:t>http://statements.qld.gov.au/Statement/2020/4/25/queenslanders-light-up-the-dawn</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Media reports including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*Channel 9 News story Thursday 23 April 2020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*Advertisement of Commemorate Differently in Courier-Mail on Friday 24 April 2020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*ABC Radio (Brisbane and Gold Coast) interview 25 April 2020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t>
            </a:r>
            <a:r>
              <a:rPr lang="en-AU" sz="1200" kern="1200" dirty="0" err="1">
                <a:solidFill>
                  <a:schemeClr val="tx1"/>
                </a:solidFill>
                <a:effectLst/>
                <a:latin typeface="+mn-lt"/>
                <a:ea typeface="+mn-ea"/>
                <a:cs typeface="+mn-cs"/>
              </a:rPr>
              <a:t>Enewsletters</a:t>
            </a:r>
            <a:r>
              <a:rPr lang="en-AU" sz="1200" kern="1200" dirty="0">
                <a:solidFill>
                  <a:schemeClr val="tx1"/>
                </a:solidFill>
                <a:effectLst/>
                <a:latin typeface="+mn-lt"/>
                <a:ea typeface="+mn-ea"/>
                <a:cs typeface="+mn-cs"/>
              </a:rPr>
              <a:t> distributed by State Library of Queensland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*State Library of Queensland homepage feature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*Amazon /Alexa newsletter and feature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B12ACC7-95FE-4139-B327-62FEF5BE9517}" type="slidenum">
              <a:rPr lang="en-US" smtClean="0"/>
              <a:t>22</a:t>
            </a:fld>
            <a:endParaRPr lang="en-US"/>
          </a:p>
        </p:txBody>
      </p:sp>
    </p:spTree>
    <p:extLst>
      <p:ext uri="{BB962C8B-B14F-4D97-AF65-F5344CB8AC3E}">
        <p14:creationId xmlns:p14="http://schemas.microsoft.com/office/powerpoint/2010/main" val="497507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Success  .. post Anzac Day.. Collection views/listen December 12,000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“There was an increased usage on the week before Remembrance Day with 13,000 Last Post plays and 15,000 views and 24,000 sessions”.</a:t>
            </a:r>
            <a:endParaRPr lang="en-US"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endParaRPr lang="en-AU"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Measuring the success of the project between the 21 - 30 April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6,593 unique users</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12,302  visits (sessions)</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4,095 engagements with 'Commemorate Differently" - to place a poppy, play an Anzac story or play the last post</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265 requests for poppies to be laid at Anzac Square Memorial and Galleries</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People from all over Australia, as well as the USA, NZ and the UK request poppies - which is an exciting demonstration of reach</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People spent almost 6 minutes on average exploring the content which shows engagement levels were high</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High traffic to “Commemorate Differently” voice-activated tool from Amazon Alexa demonstrating the impact of  Amazon support  </a:t>
            </a:r>
            <a:endParaRPr lang="en-US" sz="1200" kern="1200" dirty="0">
              <a:solidFill>
                <a:schemeClr val="tx1"/>
              </a:solidFill>
              <a:effectLst/>
              <a:latin typeface="+mn-lt"/>
              <a:ea typeface="+mn-ea"/>
              <a:cs typeface="+mn-cs"/>
            </a:endParaRPr>
          </a:p>
          <a:p>
            <a:endParaRPr lang="en-US" dirty="0"/>
          </a:p>
          <a:p>
            <a:r>
              <a:rPr lang="en-US" dirty="0"/>
              <a:t>Good to highlight success test </a:t>
            </a:r>
          </a:p>
        </p:txBody>
      </p:sp>
      <p:sp>
        <p:nvSpPr>
          <p:cNvPr id="4" name="Slide Number Placeholder 3"/>
          <p:cNvSpPr>
            <a:spLocks noGrp="1"/>
          </p:cNvSpPr>
          <p:nvPr>
            <p:ph type="sldNum" sz="quarter" idx="5"/>
          </p:nvPr>
        </p:nvSpPr>
        <p:spPr/>
        <p:txBody>
          <a:bodyPr/>
          <a:lstStyle/>
          <a:p>
            <a:fld id="{7B12ACC7-95FE-4139-B327-62FEF5BE9517}" type="slidenum">
              <a:rPr lang="en-US" smtClean="0"/>
              <a:t>23</a:t>
            </a:fld>
            <a:endParaRPr lang="en-US"/>
          </a:p>
        </p:txBody>
      </p:sp>
    </p:spTree>
    <p:extLst>
      <p:ext uri="{BB962C8B-B14F-4D97-AF65-F5344CB8AC3E}">
        <p14:creationId xmlns:p14="http://schemas.microsoft.com/office/powerpoint/2010/main" val="5856748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Issues and learnings </a:t>
            </a:r>
            <a:endParaRPr lang="en-AU" sz="1200" i="1" kern="1200" dirty="0">
              <a:solidFill>
                <a:schemeClr val="tx1"/>
              </a:solidFill>
              <a:effectLst/>
              <a:latin typeface="+mn-lt"/>
              <a:ea typeface="+mn-ea"/>
              <a:cs typeface="+mn-cs"/>
            </a:endParaRPr>
          </a:p>
          <a:p>
            <a:endParaRPr lang="en-AU" sz="1200" i="1"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Project Privacy </a:t>
            </a:r>
            <a:endParaRPr lang="en-US" sz="1200" kern="1200" dirty="0">
              <a:solidFill>
                <a:schemeClr val="tx1"/>
              </a:solidFill>
              <a:effectLst/>
              <a:latin typeface="+mn-lt"/>
              <a:ea typeface="+mn-ea"/>
              <a:cs typeface="+mn-cs"/>
            </a:endParaRPr>
          </a:p>
          <a:p>
            <a:r>
              <a:rPr lang="en-AU" sz="1200" i="1" kern="1200" dirty="0">
                <a:solidFill>
                  <a:schemeClr val="tx1"/>
                </a:solidFill>
                <a:effectLst/>
                <a:latin typeface="+mn-lt"/>
                <a:ea typeface="+mn-ea"/>
                <a:cs typeface="+mn-cs"/>
              </a:rPr>
              <a:t>•             </a:t>
            </a:r>
            <a:r>
              <a:rPr lang="en-AU" sz="1200" kern="1200" dirty="0">
                <a:solidFill>
                  <a:schemeClr val="tx1"/>
                </a:solidFill>
                <a:effectLst/>
                <a:latin typeface="+mn-lt"/>
                <a:ea typeface="+mn-ea"/>
                <a:cs typeface="+mn-cs"/>
              </a:rPr>
              <a:t>No specific user details are captured, a </a:t>
            </a:r>
            <a:r>
              <a:rPr lang="en-AU" sz="1200" kern="1200" dirty="0" err="1">
                <a:solidFill>
                  <a:schemeClr val="tx1"/>
                </a:solidFill>
                <a:effectLst/>
                <a:latin typeface="+mn-lt"/>
                <a:ea typeface="+mn-ea"/>
                <a:cs typeface="+mn-cs"/>
              </a:rPr>
              <a:t>deviceId</a:t>
            </a:r>
            <a:r>
              <a:rPr lang="en-AU" sz="1200" kern="1200" dirty="0">
                <a:solidFill>
                  <a:schemeClr val="tx1"/>
                </a:solidFill>
                <a:effectLst/>
                <a:latin typeface="+mn-lt"/>
                <a:ea typeface="+mn-ea"/>
                <a:cs typeface="+mn-cs"/>
              </a:rPr>
              <a:t> is all that is captured unless the user provides their email address to have additional info sent (in this case a photo of a poppy or instructions on how to share)</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All connections are encrypted over SSL</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Incoming requests are validated to ensure communication with a valid provider e.g. Is the certificate sent by Alexa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Backend APIs all use token authentication. This means only authenticated </a:t>
            </a:r>
            <a:r>
              <a:rPr lang="en-AU" sz="1200" kern="1200" dirty="0" err="1">
                <a:solidFill>
                  <a:schemeClr val="tx1"/>
                </a:solidFill>
                <a:effectLst/>
                <a:latin typeface="+mn-lt"/>
                <a:ea typeface="+mn-ea"/>
                <a:cs typeface="+mn-cs"/>
              </a:rPr>
              <a:t>voicebots</a:t>
            </a:r>
            <a:r>
              <a:rPr lang="en-AU" sz="1200" kern="1200" dirty="0">
                <a:solidFill>
                  <a:schemeClr val="tx1"/>
                </a:solidFill>
                <a:effectLst/>
                <a:latin typeface="+mn-lt"/>
                <a:ea typeface="+mn-ea"/>
                <a:cs typeface="+mn-cs"/>
              </a:rPr>
              <a:t> can communicate with our </a:t>
            </a:r>
            <a:r>
              <a:rPr lang="en-AU" sz="1200" kern="1200" dirty="0" err="1">
                <a:solidFill>
                  <a:schemeClr val="tx1"/>
                </a:solidFill>
                <a:effectLst/>
                <a:latin typeface="+mn-lt"/>
                <a:ea typeface="+mn-ea"/>
                <a:cs typeface="+mn-cs"/>
              </a:rPr>
              <a:t>apis</a:t>
            </a:r>
            <a:r>
              <a:rPr lang="en-AU" sz="1200" kern="1200" dirty="0">
                <a:solidFill>
                  <a:schemeClr val="tx1"/>
                </a:solidFill>
                <a:effectLst/>
                <a:latin typeface="+mn-lt"/>
                <a:ea typeface="+mn-ea"/>
                <a:cs typeface="+mn-cs"/>
              </a:rPr>
              <a:t> to retrieve user data.</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User data is stored securely in Azure cloud servers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B12ACC7-95FE-4139-B327-62FEF5BE9517}" type="slidenum">
              <a:rPr lang="en-US" smtClean="0"/>
              <a:t>25</a:t>
            </a:fld>
            <a:endParaRPr lang="en-US"/>
          </a:p>
        </p:txBody>
      </p:sp>
    </p:spTree>
    <p:extLst>
      <p:ext uri="{BB962C8B-B14F-4D97-AF65-F5344CB8AC3E}">
        <p14:creationId xmlns:p14="http://schemas.microsoft.com/office/powerpoint/2010/main" val="17625501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Public feedback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Positive.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Tweet from UK on Anzac Day</a:t>
            </a:r>
            <a:endParaRPr lang="en-US" sz="1200" kern="1200" dirty="0">
              <a:solidFill>
                <a:schemeClr val="tx1"/>
              </a:solidFill>
              <a:effectLst/>
              <a:latin typeface="+mn-lt"/>
              <a:ea typeface="+mn-ea"/>
              <a:cs typeface="+mn-cs"/>
            </a:endParaRPr>
          </a:p>
          <a:p>
            <a:endParaRPr lang="en-AU" dirty="0"/>
          </a:p>
        </p:txBody>
      </p:sp>
      <p:sp>
        <p:nvSpPr>
          <p:cNvPr id="4" name="Slide Number Placeholder 3"/>
          <p:cNvSpPr>
            <a:spLocks noGrp="1"/>
          </p:cNvSpPr>
          <p:nvPr>
            <p:ph type="sldNum" sz="quarter" idx="5"/>
          </p:nvPr>
        </p:nvSpPr>
        <p:spPr/>
        <p:txBody>
          <a:bodyPr/>
          <a:lstStyle/>
          <a:p>
            <a:fld id="{5448D4B2-D9A6-4186-98C1-D1105DEA2458}" type="slidenum">
              <a:rPr lang="en-AU" smtClean="0"/>
              <a:t>26</a:t>
            </a:fld>
            <a:endParaRPr lang="en-AU"/>
          </a:p>
        </p:txBody>
      </p:sp>
    </p:spTree>
    <p:extLst>
      <p:ext uri="{BB962C8B-B14F-4D97-AF65-F5344CB8AC3E}">
        <p14:creationId xmlns:p14="http://schemas.microsoft.com/office/powerpoint/2010/main" val="3503649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Recognition – outside sector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recognition complements two other awards for Anzac Stories: voted Best Collaboration During a Crisis at the 2020</a:t>
            </a:r>
            <a:r>
              <a:rPr lang="en-US" sz="1200" i="1"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hlinkClick r:id="rId3"/>
              </a:rPr>
              <a:t>Online Startup and Innovation Awards</a:t>
            </a:r>
            <a:r>
              <a:rPr lang="en-US" sz="1200" kern="1200" dirty="0">
                <a:solidFill>
                  <a:schemeClr val="tx1"/>
                </a:solidFill>
                <a:effectLst/>
                <a:latin typeface="+mn-lt"/>
                <a:ea typeface="+mn-ea"/>
                <a:cs typeface="+mn-cs"/>
              </a:rPr>
              <a:t> and Silver Award winner (Digital - Expanded Service or Application) at </a:t>
            </a:r>
            <a:r>
              <a:rPr lang="en-US" sz="1200" u="sng" kern="1200" dirty="0" err="1">
                <a:solidFill>
                  <a:schemeClr val="tx1"/>
                </a:solidFill>
                <a:effectLst/>
                <a:latin typeface="+mn-lt"/>
                <a:ea typeface="+mn-ea"/>
                <a:cs typeface="+mn-cs"/>
                <a:hlinkClick r:id="rId4"/>
              </a:rPr>
              <a:t>DrivenxDesign</a:t>
            </a:r>
            <a:r>
              <a:rPr lang="en-US" sz="1200" u="sng" kern="1200" dirty="0">
                <a:solidFill>
                  <a:schemeClr val="tx1"/>
                </a:solidFill>
                <a:effectLst/>
                <a:latin typeface="+mn-lt"/>
                <a:ea typeface="+mn-ea"/>
                <a:cs typeface="+mn-cs"/>
                <a:hlinkClick r:id="rId4"/>
              </a:rPr>
              <a:t> BNE20</a:t>
            </a:r>
            <a:endParaRPr lang="en-US" dirty="0"/>
          </a:p>
        </p:txBody>
      </p:sp>
      <p:sp>
        <p:nvSpPr>
          <p:cNvPr id="4" name="Slide Number Placeholder 3"/>
          <p:cNvSpPr>
            <a:spLocks noGrp="1"/>
          </p:cNvSpPr>
          <p:nvPr>
            <p:ph type="sldNum" sz="quarter" idx="5"/>
          </p:nvPr>
        </p:nvSpPr>
        <p:spPr/>
        <p:txBody>
          <a:bodyPr/>
          <a:lstStyle/>
          <a:p>
            <a:fld id="{7B12ACC7-95FE-4139-B327-62FEF5BE9517}" type="slidenum">
              <a:rPr lang="en-US" smtClean="0"/>
              <a:t>27</a:t>
            </a:fld>
            <a:endParaRPr lang="en-US"/>
          </a:p>
        </p:txBody>
      </p:sp>
    </p:spTree>
    <p:extLst>
      <p:ext uri="{BB962C8B-B14F-4D97-AF65-F5344CB8AC3E}">
        <p14:creationId xmlns:p14="http://schemas.microsoft.com/office/powerpoint/2010/main" val="189924749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Extension – Victory in Pacific anniversary.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Anzac Day 2021</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First 5 Forever – early literacy programme at State Library – voice activated tips for busy presents </a:t>
            </a:r>
            <a:endParaRPr lang="en-US" sz="1200" kern="1200" dirty="0">
              <a:solidFill>
                <a:schemeClr val="tx1"/>
              </a:solidFill>
              <a:effectLst/>
              <a:latin typeface="+mn-lt"/>
              <a:ea typeface="+mn-ea"/>
              <a:cs typeface="+mn-cs"/>
            </a:endParaRPr>
          </a:p>
          <a:p>
            <a:r>
              <a:rPr lang="en-AU" sz="1200" kern="1200" dirty="0" err="1">
                <a:solidFill>
                  <a:schemeClr val="tx1"/>
                </a:solidFill>
                <a:effectLst/>
                <a:latin typeface="+mn-lt"/>
                <a:ea typeface="+mn-ea"/>
                <a:cs typeface="+mn-cs"/>
              </a:rPr>
              <a:t>Talkvia</a:t>
            </a:r>
            <a:r>
              <a:rPr lang="en-AU" sz="1200" kern="1200" dirty="0">
                <a:solidFill>
                  <a:schemeClr val="tx1"/>
                </a:solidFill>
                <a:effectLst/>
                <a:latin typeface="+mn-lt"/>
                <a:ea typeface="+mn-ea"/>
                <a:cs typeface="+mn-cs"/>
              </a:rPr>
              <a:t> inclusion </a:t>
            </a:r>
            <a:endParaRPr lang="en-US" dirty="0"/>
          </a:p>
        </p:txBody>
      </p:sp>
      <p:sp>
        <p:nvSpPr>
          <p:cNvPr id="4" name="Slide Number Placeholder 3"/>
          <p:cNvSpPr>
            <a:spLocks noGrp="1"/>
          </p:cNvSpPr>
          <p:nvPr>
            <p:ph type="sldNum" sz="quarter" idx="5"/>
          </p:nvPr>
        </p:nvSpPr>
        <p:spPr/>
        <p:txBody>
          <a:bodyPr/>
          <a:lstStyle/>
          <a:p>
            <a:fld id="{7B12ACC7-95FE-4139-B327-62FEF5BE9517}" type="slidenum">
              <a:rPr lang="en-US" smtClean="0"/>
              <a:t>28</a:t>
            </a:fld>
            <a:endParaRPr lang="en-US"/>
          </a:p>
        </p:txBody>
      </p:sp>
    </p:spTree>
    <p:extLst>
      <p:ext uri="{BB962C8B-B14F-4D97-AF65-F5344CB8AC3E}">
        <p14:creationId xmlns:p14="http://schemas.microsoft.com/office/powerpoint/2010/main" val="338742742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Stephen King is a master storyteller who has written more than 50 books. Which book should you read first? Which book should you read next? By answering a series of questions, you will receive a reading list of Stephen King books best suited to you.</a:t>
            </a:r>
            <a:br>
              <a:rPr lang="en-AU" sz="1200" kern="1200" dirty="0">
                <a:solidFill>
                  <a:schemeClr val="tx1"/>
                </a:solidFill>
                <a:effectLst/>
                <a:latin typeface="+mn-lt"/>
                <a:ea typeface="+mn-ea"/>
                <a:cs typeface="+mn-cs"/>
              </a:rPr>
            </a:br>
            <a:br>
              <a:rPr lang="en-AU" sz="1200" kern="1200" dirty="0">
                <a:solidFill>
                  <a:schemeClr val="tx1"/>
                </a:solidFill>
                <a:effectLst/>
                <a:latin typeface="+mn-lt"/>
                <a:ea typeface="+mn-ea"/>
                <a:cs typeface="+mn-cs"/>
              </a:rPr>
            </a:br>
            <a:r>
              <a:rPr lang="en-AU" sz="1200" kern="1200" dirty="0">
                <a:solidFill>
                  <a:schemeClr val="tx1"/>
                </a:solidFill>
                <a:effectLst/>
                <a:latin typeface="+mn-lt"/>
                <a:ea typeface="+mn-ea"/>
                <a:cs typeface="+mn-cs"/>
              </a:rPr>
              <a:t>If you are ready for your next great read, just say, “Alexa, open Stephen King Library.”</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https://www.amazon.com/Simon-Schuster-Stephen-King-Library/dp/B07DD36TG7 </a:t>
            </a:r>
            <a:endParaRPr lang="en-US" dirty="0"/>
          </a:p>
        </p:txBody>
      </p:sp>
      <p:sp>
        <p:nvSpPr>
          <p:cNvPr id="4" name="Slide Number Placeholder 3"/>
          <p:cNvSpPr>
            <a:spLocks noGrp="1"/>
          </p:cNvSpPr>
          <p:nvPr>
            <p:ph type="sldNum" sz="quarter" idx="5"/>
          </p:nvPr>
        </p:nvSpPr>
        <p:spPr/>
        <p:txBody>
          <a:bodyPr/>
          <a:lstStyle/>
          <a:p>
            <a:fld id="{7B12ACC7-95FE-4139-B327-62FEF5BE9517}" type="slidenum">
              <a:rPr lang="en-US" smtClean="0"/>
              <a:t>30</a:t>
            </a:fld>
            <a:endParaRPr lang="en-US"/>
          </a:p>
        </p:txBody>
      </p:sp>
    </p:spTree>
    <p:extLst>
      <p:ext uri="{BB962C8B-B14F-4D97-AF65-F5344CB8AC3E}">
        <p14:creationId xmlns:p14="http://schemas.microsoft.com/office/powerpoint/2010/main" val="296204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BA24BB-F3C1-4419-A442-F904D2C463C3}"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49501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9375" y="739775"/>
            <a:ext cx="6577013" cy="3700463"/>
          </a:xfrm>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BA24BB-F3C1-4419-A442-F904D2C463C3}"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25575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State Library of Queensland is the leading reference and research library in Queensland. We are responsible for collecting and preserving a comprehensive collection of Queensland’s cultural and documentary heritage, providing free access to information for all Queenslanders and for the advancement of public libraries across the State</a:t>
            </a:r>
            <a:endParaRPr lang="en-US" dirty="0"/>
          </a:p>
        </p:txBody>
      </p:sp>
      <p:sp>
        <p:nvSpPr>
          <p:cNvPr id="4" name="Slide Number Placeholder 3"/>
          <p:cNvSpPr>
            <a:spLocks noGrp="1"/>
          </p:cNvSpPr>
          <p:nvPr>
            <p:ph type="sldNum" sz="quarter" idx="5"/>
          </p:nvPr>
        </p:nvSpPr>
        <p:spPr/>
        <p:txBody>
          <a:bodyPr/>
          <a:lstStyle/>
          <a:p>
            <a:fld id="{7B12ACC7-95FE-4139-B327-62FEF5BE9517}" type="slidenum">
              <a:rPr lang="en-US" smtClean="0"/>
              <a:t>3</a:t>
            </a:fld>
            <a:endParaRPr lang="en-US"/>
          </a:p>
        </p:txBody>
      </p:sp>
    </p:spTree>
    <p:extLst>
      <p:ext uri="{BB962C8B-B14F-4D97-AF65-F5344CB8AC3E}">
        <p14:creationId xmlns:p14="http://schemas.microsoft.com/office/powerpoint/2010/main" val="2172489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As part of the World War I Centenary commemorations – Anzac Square in Brisbane’s CBD underwent major redevelopment </a:t>
            </a:r>
            <a:endParaRPr lang="en-US" sz="1200" kern="1200" dirty="0">
              <a:solidFill>
                <a:schemeClr val="tx1"/>
              </a:solidFill>
              <a:effectLst/>
              <a:latin typeface="+mn-lt"/>
              <a:ea typeface="+mn-ea"/>
              <a:cs typeface="+mn-cs"/>
            </a:endParaRPr>
          </a:p>
          <a:p>
            <a:r>
              <a:rPr lang="en-AU" sz="1200" kern="1200" dirty="0">
                <a:solidFill>
                  <a:schemeClr val="tx1"/>
                </a:solidFill>
                <a:effectLst/>
                <a:latin typeface="+mn-lt"/>
                <a:ea typeface="+mn-ea"/>
                <a:cs typeface="+mn-cs"/>
              </a:rPr>
              <a:t>In 2019 State Library was approached by the Queensland Government to curate the online exhibition spaces in the </a:t>
            </a:r>
            <a:r>
              <a:rPr lang="en-AU" sz="1200" kern="1200" dirty="0" err="1">
                <a:solidFill>
                  <a:schemeClr val="tx1"/>
                </a:solidFill>
                <a:effectLst/>
                <a:latin typeface="+mn-lt"/>
                <a:ea typeface="+mn-ea"/>
                <a:cs typeface="+mn-cs"/>
              </a:rPr>
              <a:t>undercroft</a:t>
            </a:r>
            <a:r>
              <a:rPr lang="en-AU" sz="1200" kern="1200" dirty="0">
                <a:solidFill>
                  <a:schemeClr val="tx1"/>
                </a:solidFill>
                <a:effectLst/>
                <a:latin typeface="+mn-lt"/>
                <a:ea typeface="+mn-ea"/>
                <a:cs typeface="+mn-cs"/>
              </a:rPr>
              <a:t> or Anzac Square Memorial Galleries </a:t>
            </a:r>
            <a:endParaRPr lang="en-US" dirty="0"/>
          </a:p>
        </p:txBody>
      </p:sp>
      <p:sp>
        <p:nvSpPr>
          <p:cNvPr id="4" name="Slide Number Placeholder 3"/>
          <p:cNvSpPr>
            <a:spLocks noGrp="1"/>
          </p:cNvSpPr>
          <p:nvPr>
            <p:ph type="sldNum" sz="quarter" idx="5"/>
          </p:nvPr>
        </p:nvSpPr>
        <p:spPr/>
        <p:txBody>
          <a:bodyPr/>
          <a:lstStyle/>
          <a:p>
            <a:fld id="{7B12ACC7-95FE-4139-B327-62FEF5BE9517}" type="slidenum">
              <a:rPr lang="en-US" smtClean="0"/>
              <a:t>5</a:t>
            </a:fld>
            <a:endParaRPr lang="en-US"/>
          </a:p>
        </p:txBody>
      </p:sp>
    </p:spTree>
    <p:extLst>
      <p:ext uri="{BB962C8B-B14F-4D97-AF65-F5344CB8AC3E}">
        <p14:creationId xmlns:p14="http://schemas.microsoft.com/office/powerpoint/2010/main" val="20087546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The Galleries under the Shrine of Remembrance was envisaged as a memorial space showcasing plaques that had been placed in the Shrine since 1930 and digital interactive content from our collection </a:t>
            </a:r>
            <a:endParaRPr lang="en-US" dirty="0"/>
          </a:p>
        </p:txBody>
      </p:sp>
      <p:sp>
        <p:nvSpPr>
          <p:cNvPr id="4" name="Slide Number Placeholder 3"/>
          <p:cNvSpPr>
            <a:spLocks noGrp="1"/>
          </p:cNvSpPr>
          <p:nvPr>
            <p:ph type="sldNum" sz="quarter" idx="5"/>
          </p:nvPr>
        </p:nvSpPr>
        <p:spPr/>
        <p:txBody>
          <a:bodyPr/>
          <a:lstStyle/>
          <a:p>
            <a:fld id="{7B12ACC7-95FE-4139-B327-62FEF5BE9517}" type="slidenum">
              <a:rPr lang="en-US" smtClean="0"/>
              <a:t>6</a:t>
            </a:fld>
            <a:endParaRPr lang="en-US"/>
          </a:p>
        </p:txBody>
      </p:sp>
    </p:spTree>
    <p:extLst>
      <p:ext uri="{BB962C8B-B14F-4D97-AF65-F5344CB8AC3E}">
        <p14:creationId xmlns:p14="http://schemas.microsoft.com/office/powerpoint/2010/main" val="8502774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There are three galleries – World War I</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B12ACC7-95FE-4139-B327-62FEF5BE9517}" type="slidenum">
              <a:rPr lang="en-US" smtClean="0"/>
              <a:t>7</a:t>
            </a:fld>
            <a:endParaRPr lang="en-US"/>
          </a:p>
        </p:txBody>
      </p:sp>
    </p:spTree>
    <p:extLst>
      <p:ext uri="{BB962C8B-B14F-4D97-AF65-F5344CB8AC3E}">
        <p14:creationId xmlns:p14="http://schemas.microsoft.com/office/powerpoint/2010/main" val="3917746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World War II</a:t>
            </a:r>
            <a:endParaRPr lang="en-US" dirty="0"/>
          </a:p>
        </p:txBody>
      </p:sp>
      <p:sp>
        <p:nvSpPr>
          <p:cNvPr id="4" name="Slide Number Placeholder 3"/>
          <p:cNvSpPr>
            <a:spLocks noGrp="1"/>
          </p:cNvSpPr>
          <p:nvPr>
            <p:ph type="sldNum" sz="quarter" idx="5"/>
          </p:nvPr>
        </p:nvSpPr>
        <p:spPr/>
        <p:txBody>
          <a:bodyPr/>
          <a:lstStyle/>
          <a:p>
            <a:fld id="{7B12ACC7-95FE-4139-B327-62FEF5BE9517}" type="slidenum">
              <a:rPr lang="en-US" smtClean="0"/>
              <a:t>8</a:t>
            </a:fld>
            <a:endParaRPr lang="en-US"/>
          </a:p>
        </p:txBody>
      </p:sp>
    </p:spTree>
    <p:extLst>
      <p:ext uri="{BB962C8B-B14F-4D97-AF65-F5344CB8AC3E}">
        <p14:creationId xmlns:p14="http://schemas.microsoft.com/office/powerpoint/2010/main" val="15919725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Post War II – Peacekeeping </a:t>
            </a:r>
            <a:endParaRPr lang="en-AU" dirty="0"/>
          </a:p>
        </p:txBody>
      </p:sp>
      <p:sp>
        <p:nvSpPr>
          <p:cNvPr id="4" name="Slide Number Placeholder 3"/>
          <p:cNvSpPr>
            <a:spLocks noGrp="1"/>
          </p:cNvSpPr>
          <p:nvPr>
            <p:ph type="sldNum" sz="quarter" idx="5"/>
          </p:nvPr>
        </p:nvSpPr>
        <p:spPr/>
        <p:txBody>
          <a:bodyPr/>
          <a:lstStyle/>
          <a:p>
            <a:fld id="{5448D4B2-D9A6-4186-98C1-D1105DEA2458}" type="slidenum">
              <a:rPr lang="en-AU" smtClean="0"/>
              <a:t>9</a:t>
            </a:fld>
            <a:endParaRPr lang="en-AU"/>
          </a:p>
        </p:txBody>
      </p:sp>
    </p:spTree>
    <p:extLst>
      <p:ext uri="{BB962C8B-B14F-4D97-AF65-F5344CB8AC3E}">
        <p14:creationId xmlns:p14="http://schemas.microsoft.com/office/powerpoint/2010/main" val="3293891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sz="1200" kern="1200" dirty="0">
                <a:solidFill>
                  <a:schemeClr val="tx1"/>
                </a:solidFill>
                <a:effectLst/>
                <a:latin typeface="+mn-lt"/>
                <a:ea typeface="+mn-ea"/>
                <a:cs typeface="+mn-cs"/>
              </a:rPr>
              <a:t>Mix of traditional plaques and contemporary interactive content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1200" kern="1200" dirty="0">
                <a:solidFill>
                  <a:schemeClr val="tx1"/>
                </a:solidFill>
                <a:effectLst/>
                <a:latin typeface="+mn-lt"/>
                <a:ea typeface="+mn-ea"/>
                <a:cs typeface="+mn-cs"/>
              </a:rPr>
              <a:t>The initial curation work was extended to provide customer service role at the Galleries and online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B12ACC7-95FE-4139-B327-62FEF5BE9517}" type="slidenum">
              <a:rPr lang="en-US" smtClean="0"/>
              <a:t>10</a:t>
            </a:fld>
            <a:endParaRPr lang="en-US"/>
          </a:p>
        </p:txBody>
      </p:sp>
    </p:spTree>
    <p:extLst>
      <p:ext uri="{BB962C8B-B14F-4D97-AF65-F5344CB8AC3E}">
        <p14:creationId xmlns:p14="http://schemas.microsoft.com/office/powerpoint/2010/main" val="9178592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A3EC4-26E4-4BCD-8AC8-28D89F67762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CA3437D-88C9-419C-AF03-1C37940DC9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B9DE01-9F2A-4743-8FCE-F9C4E81285D6}"/>
              </a:ext>
            </a:extLst>
          </p:cNvPr>
          <p:cNvSpPr>
            <a:spLocks noGrp="1"/>
          </p:cNvSpPr>
          <p:nvPr>
            <p:ph type="dt" sz="half" idx="10"/>
          </p:nvPr>
        </p:nvSpPr>
        <p:spPr/>
        <p:txBody>
          <a:bodyPr/>
          <a:lstStyle/>
          <a:p>
            <a:fld id="{CF1ED323-AFDF-410B-BCFE-74E85423679E}" type="datetime1">
              <a:rPr lang="en-US" smtClean="0"/>
              <a:t>2/24/2021</a:t>
            </a:fld>
            <a:endParaRPr lang="en-US"/>
          </a:p>
        </p:txBody>
      </p:sp>
      <p:sp>
        <p:nvSpPr>
          <p:cNvPr id="5" name="Footer Placeholder 4">
            <a:extLst>
              <a:ext uri="{FF2B5EF4-FFF2-40B4-BE49-F238E27FC236}">
                <a16:creationId xmlns:a16="http://schemas.microsoft.com/office/drawing/2014/main" id="{0CE5EBA4-AAB5-494F-8484-9B26EBC9C7A4}"/>
              </a:ext>
            </a:extLst>
          </p:cNvPr>
          <p:cNvSpPr>
            <a:spLocks noGrp="1"/>
          </p:cNvSpPr>
          <p:nvPr>
            <p:ph type="ftr" sz="quarter" idx="11"/>
          </p:nvPr>
        </p:nvSpPr>
        <p:spPr/>
        <p:txBody>
          <a:bodyPr/>
          <a:lstStyle/>
          <a:p>
            <a:r>
              <a:rPr lang="en-US"/>
              <a:t>VALA - Libraries, Technology and the Future Inc</a:t>
            </a:r>
          </a:p>
        </p:txBody>
      </p:sp>
      <p:sp>
        <p:nvSpPr>
          <p:cNvPr id="6" name="Slide Number Placeholder 5">
            <a:extLst>
              <a:ext uri="{FF2B5EF4-FFF2-40B4-BE49-F238E27FC236}">
                <a16:creationId xmlns:a16="http://schemas.microsoft.com/office/drawing/2014/main" id="{98577337-8001-403E-B2E6-B4F121163B59}"/>
              </a:ext>
            </a:extLst>
          </p:cNvPr>
          <p:cNvSpPr>
            <a:spLocks noGrp="1"/>
          </p:cNvSpPr>
          <p:nvPr>
            <p:ph type="sldNum" sz="quarter" idx="12"/>
          </p:nvPr>
        </p:nvSpPr>
        <p:spPr/>
        <p:txBody>
          <a:bodyPr/>
          <a:lstStyle/>
          <a:p>
            <a:fld id="{03C3D952-A5BC-4DED-B40D-BEA93C3C77F0}" type="slidenum">
              <a:rPr lang="en-US" smtClean="0"/>
              <a:t>‹#›</a:t>
            </a:fld>
            <a:endParaRPr lang="en-US"/>
          </a:p>
        </p:txBody>
      </p:sp>
    </p:spTree>
    <p:extLst>
      <p:ext uri="{BB962C8B-B14F-4D97-AF65-F5344CB8AC3E}">
        <p14:creationId xmlns:p14="http://schemas.microsoft.com/office/powerpoint/2010/main" val="22965631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397703-5E57-4123-A77E-76F76494A92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314F33-8A5B-4DDD-BC8A-CCECA529F47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BEA436F-49A4-483B-8B41-A4CAF9A4BA17}"/>
              </a:ext>
            </a:extLst>
          </p:cNvPr>
          <p:cNvSpPr>
            <a:spLocks noGrp="1"/>
          </p:cNvSpPr>
          <p:nvPr>
            <p:ph type="dt" sz="half" idx="10"/>
          </p:nvPr>
        </p:nvSpPr>
        <p:spPr/>
        <p:txBody>
          <a:bodyPr/>
          <a:lstStyle/>
          <a:p>
            <a:fld id="{64722C5A-F8AA-434F-9F64-45A6FC786520}" type="datetime1">
              <a:rPr lang="en-US" smtClean="0"/>
              <a:t>2/24/2021</a:t>
            </a:fld>
            <a:endParaRPr lang="en-US"/>
          </a:p>
        </p:txBody>
      </p:sp>
      <p:sp>
        <p:nvSpPr>
          <p:cNvPr id="5" name="Footer Placeholder 4">
            <a:extLst>
              <a:ext uri="{FF2B5EF4-FFF2-40B4-BE49-F238E27FC236}">
                <a16:creationId xmlns:a16="http://schemas.microsoft.com/office/drawing/2014/main" id="{06C0ADB4-0C7B-44A6-9B49-EC5715D14FB1}"/>
              </a:ext>
            </a:extLst>
          </p:cNvPr>
          <p:cNvSpPr>
            <a:spLocks noGrp="1"/>
          </p:cNvSpPr>
          <p:nvPr>
            <p:ph type="ftr" sz="quarter" idx="11"/>
          </p:nvPr>
        </p:nvSpPr>
        <p:spPr/>
        <p:txBody>
          <a:bodyPr/>
          <a:lstStyle/>
          <a:p>
            <a:r>
              <a:rPr lang="en-US"/>
              <a:t>VALA - Libraries, Technology and the Future Inc</a:t>
            </a:r>
          </a:p>
        </p:txBody>
      </p:sp>
      <p:sp>
        <p:nvSpPr>
          <p:cNvPr id="6" name="Slide Number Placeholder 5">
            <a:extLst>
              <a:ext uri="{FF2B5EF4-FFF2-40B4-BE49-F238E27FC236}">
                <a16:creationId xmlns:a16="http://schemas.microsoft.com/office/drawing/2014/main" id="{7D28C766-8F37-4A2C-AD92-8369965822AC}"/>
              </a:ext>
            </a:extLst>
          </p:cNvPr>
          <p:cNvSpPr>
            <a:spLocks noGrp="1"/>
          </p:cNvSpPr>
          <p:nvPr>
            <p:ph type="sldNum" sz="quarter" idx="12"/>
          </p:nvPr>
        </p:nvSpPr>
        <p:spPr/>
        <p:txBody>
          <a:bodyPr/>
          <a:lstStyle/>
          <a:p>
            <a:fld id="{03C3D952-A5BC-4DED-B40D-BEA93C3C77F0}" type="slidenum">
              <a:rPr lang="en-US" smtClean="0"/>
              <a:t>‹#›</a:t>
            </a:fld>
            <a:endParaRPr lang="en-US"/>
          </a:p>
        </p:txBody>
      </p:sp>
    </p:spTree>
    <p:extLst>
      <p:ext uri="{BB962C8B-B14F-4D97-AF65-F5344CB8AC3E}">
        <p14:creationId xmlns:p14="http://schemas.microsoft.com/office/powerpoint/2010/main" val="31023906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F40C0E-7F75-4933-86E8-2BADEECA7B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CF98E71-B654-4198-9D74-28BF01B4A19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17B4F2-2777-4BBD-A168-6CA0A5E160A0}"/>
              </a:ext>
            </a:extLst>
          </p:cNvPr>
          <p:cNvSpPr>
            <a:spLocks noGrp="1"/>
          </p:cNvSpPr>
          <p:nvPr>
            <p:ph type="dt" sz="half" idx="10"/>
          </p:nvPr>
        </p:nvSpPr>
        <p:spPr/>
        <p:txBody>
          <a:bodyPr/>
          <a:lstStyle/>
          <a:p>
            <a:fld id="{505561A6-699C-4807-BD1A-20957017C939}" type="datetime1">
              <a:rPr lang="en-US" smtClean="0"/>
              <a:t>2/24/2021</a:t>
            </a:fld>
            <a:endParaRPr lang="en-US"/>
          </a:p>
        </p:txBody>
      </p:sp>
      <p:sp>
        <p:nvSpPr>
          <p:cNvPr id="5" name="Footer Placeholder 4">
            <a:extLst>
              <a:ext uri="{FF2B5EF4-FFF2-40B4-BE49-F238E27FC236}">
                <a16:creationId xmlns:a16="http://schemas.microsoft.com/office/drawing/2014/main" id="{E5C26182-CCC3-4065-876E-81F5ADFE7DB7}"/>
              </a:ext>
            </a:extLst>
          </p:cNvPr>
          <p:cNvSpPr>
            <a:spLocks noGrp="1"/>
          </p:cNvSpPr>
          <p:nvPr>
            <p:ph type="ftr" sz="quarter" idx="11"/>
          </p:nvPr>
        </p:nvSpPr>
        <p:spPr/>
        <p:txBody>
          <a:bodyPr/>
          <a:lstStyle/>
          <a:p>
            <a:r>
              <a:rPr lang="en-US"/>
              <a:t>VALA - Libraries, Technology and the Future Inc</a:t>
            </a:r>
          </a:p>
        </p:txBody>
      </p:sp>
      <p:sp>
        <p:nvSpPr>
          <p:cNvPr id="6" name="Slide Number Placeholder 5">
            <a:extLst>
              <a:ext uri="{FF2B5EF4-FFF2-40B4-BE49-F238E27FC236}">
                <a16:creationId xmlns:a16="http://schemas.microsoft.com/office/drawing/2014/main" id="{3AC24861-4E1F-4578-A4E1-6580D4ABCBE6}"/>
              </a:ext>
            </a:extLst>
          </p:cNvPr>
          <p:cNvSpPr>
            <a:spLocks noGrp="1"/>
          </p:cNvSpPr>
          <p:nvPr>
            <p:ph type="sldNum" sz="quarter" idx="12"/>
          </p:nvPr>
        </p:nvSpPr>
        <p:spPr/>
        <p:txBody>
          <a:bodyPr/>
          <a:lstStyle/>
          <a:p>
            <a:fld id="{03C3D952-A5BC-4DED-B40D-BEA93C3C77F0}" type="slidenum">
              <a:rPr lang="en-US" smtClean="0"/>
              <a:t>‹#›</a:t>
            </a:fld>
            <a:endParaRPr lang="en-US"/>
          </a:p>
        </p:txBody>
      </p:sp>
    </p:spTree>
    <p:extLst>
      <p:ext uri="{BB962C8B-B14F-4D97-AF65-F5344CB8AC3E}">
        <p14:creationId xmlns:p14="http://schemas.microsoft.com/office/powerpoint/2010/main" val="37743036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1" y="762001"/>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2001"/>
            <a:ext cx="2925319"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408D793-F59F-41D1-9F85-01506C14D5AB}" type="datetime1">
              <a:rPr lang="en-US" smtClean="0">
                <a:solidFill>
                  <a:prstClr val="black">
                    <a:lumMod val="50000"/>
                    <a:lumOff val="50000"/>
                  </a:prstClr>
                </a:solidFill>
              </a:rPr>
              <a:t>2/24/2021</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r>
              <a:rPr lang="en-US">
                <a:solidFill>
                  <a:prstClr val="black">
                    <a:lumMod val="50000"/>
                    <a:lumOff val="50000"/>
                  </a:prstClr>
                </a:solidFill>
              </a:rPr>
              <a:t>VALA - Libraries, Technology and the Future Inc</a:t>
            </a:r>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374C81"/>
                </a:solidFill>
              </a:rPr>
              <a:pPr/>
              <a:t>‹#›</a:t>
            </a:fld>
            <a:endParaRPr lang="en-US" dirty="0">
              <a:solidFill>
                <a:srgbClr val="374C81"/>
              </a:solidFill>
            </a:endParaRPr>
          </a:p>
        </p:txBody>
      </p:sp>
    </p:spTree>
    <p:extLst>
      <p:ext uri="{BB962C8B-B14F-4D97-AF65-F5344CB8AC3E}">
        <p14:creationId xmlns:p14="http://schemas.microsoft.com/office/powerpoint/2010/main" val="20689822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56E8626-6B24-41CD-8E88-7CD9CF4D3E11}" type="datetime1">
              <a:rPr lang="en-US" smtClean="0">
                <a:solidFill>
                  <a:prstClr val="black">
                    <a:lumMod val="50000"/>
                    <a:lumOff val="50000"/>
                  </a:prstClr>
                </a:solidFill>
              </a:rPr>
              <a:t>2/24/2021</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r>
              <a:rPr lang="en-US">
                <a:solidFill>
                  <a:prstClr val="black">
                    <a:lumMod val="50000"/>
                    <a:lumOff val="50000"/>
                  </a:prstClr>
                </a:solidFill>
              </a:rPr>
              <a:t>VALA - Libraries, Technology and the Future Inc</a:t>
            </a:r>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374C81"/>
                </a:solidFill>
              </a:rPr>
              <a:pPr/>
              <a:t>‹#›</a:t>
            </a:fld>
            <a:endParaRPr lang="en-US" dirty="0">
              <a:solidFill>
                <a:srgbClr val="374C81"/>
              </a:solidFill>
            </a:endParaRPr>
          </a:p>
        </p:txBody>
      </p:sp>
    </p:spTree>
    <p:extLst>
      <p:ext uri="{BB962C8B-B14F-4D97-AF65-F5344CB8AC3E}">
        <p14:creationId xmlns:p14="http://schemas.microsoft.com/office/powerpoint/2010/main" val="1282004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B7D090D-A7BF-48F7-920E-1C1BE780B34F}" type="datetime1">
              <a:rPr lang="en-US" smtClean="0">
                <a:solidFill>
                  <a:prstClr val="black">
                    <a:lumMod val="50000"/>
                    <a:lumOff val="50000"/>
                  </a:prstClr>
                </a:solidFill>
              </a:rPr>
              <a:t>2/24/2021</a:t>
            </a:fld>
            <a:endParaRPr lang="en-US" dirty="0">
              <a:solidFill>
                <a:prstClr val="black">
                  <a:lumMod val="50000"/>
                  <a:lumOff val="50000"/>
                </a:prstClr>
              </a:solidFill>
            </a:endParaRPr>
          </a:p>
        </p:txBody>
      </p:sp>
      <p:sp>
        <p:nvSpPr>
          <p:cNvPr id="5" name="Footer Placeholder 4"/>
          <p:cNvSpPr>
            <a:spLocks noGrp="1"/>
          </p:cNvSpPr>
          <p:nvPr>
            <p:ph type="ftr" sz="quarter" idx="11"/>
          </p:nvPr>
        </p:nvSpPr>
        <p:spPr/>
        <p:txBody>
          <a:bodyPr/>
          <a:lstStyle/>
          <a:p>
            <a:r>
              <a:rPr lang="en-US">
                <a:solidFill>
                  <a:prstClr val="black">
                    <a:lumMod val="50000"/>
                    <a:lumOff val="50000"/>
                  </a:prstClr>
                </a:solidFill>
              </a:rPr>
              <a:t>VALA - Libraries, Technology and the Future Inc</a:t>
            </a:r>
            <a:endParaRPr lang="en-US" dirty="0">
              <a:solidFill>
                <a:prstClr val="black">
                  <a:lumMod val="50000"/>
                  <a:lumOff val="50000"/>
                </a:prstClr>
              </a:solidFill>
            </a:endParaRPr>
          </a:p>
        </p:txBody>
      </p:sp>
      <p:sp>
        <p:nvSpPr>
          <p:cNvPr id="6" name="Slide Number Placeholder 5"/>
          <p:cNvSpPr>
            <a:spLocks noGrp="1"/>
          </p:cNvSpPr>
          <p:nvPr>
            <p:ph type="sldNum" sz="quarter" idx="12"/>
          </p:nvPr>
        </p:nvSpPr>
        <p:spPr/>
        <p:txBody>
          <a:bodyPr/>
          <a:lstStyle/>
          <a:p>
            <a:fld id="{4FAB73BC-B049-4115-A692-8D63A059BFB8}" type="slidenum">
              <a:rPr lang="en-US" dirty="0">
                <a:solidFill>
                  <a:srgbClr val="374C81"/>
                </a:solidFill>
              </a:rPr>
              <a:pPr/>
              <a:t>‹#›</a:t>
            </a:fld>
            <a:endParaRPr lang="en-US" dirty="0">
              <a:solidFill>
                <a:srgbClr val="374C81"/>
              </a:solidFill>
            </a:endParaRPr>
          </a:p>
        </p:txBody>
      </p:sp>
    </p:spTree>
    <p:extLst>
      <p:ext uri="{BB962C8B-B14F-4D97-AF65-F5344CB8AC3E}">
        <p14:creationId xmlns:p14="http://schemas.microsoft.com/office/powerpoint/2010/main" val="26097079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FBC1B503-AF68-4494-B2F3-90D1B44710DB}" type="datetime1">
              <a:rPr lang="en-US" smtClean="0">
                <a:solidFill>
                  <a:prstClr val="black">
                    <a:lumMod val="50000"/>
                    <a:lumOff val="50000"/>
                  </a:prstClr>
                </a:solidFill>
              </a:rPr>
              <a:t>2/24/2021</a:t>
            </a:fld>
            <a:endParaRPr lang="en-US" dirty="0">
              <a:solidFill>
                <a:prstClr val="black">
                  <a:lumMod val="50000"/>
                  <a:lumOff val="50000"/>
                </a:prstClr>
              </a:solidFill>
            </a:endParaRPr>
          </a:p>
        </p:txBody>
      </p:sp>
      <p:sp>
        <p:nvSpPr>
          <p:cNvPr id="9" name="Footer Placeholder 8"/>
          <p:cNvSpPr>
            <a:spLocks noGrp="1"/>
          </p:cNvSpPr>
          <p:nvPr>
            <p:ph type="ftr" sz="quarter" idx="11"/>
          </p:nvPr>
        </p:nvSpPr>
        <p:spPr/>
        <p:txBody>
          <a:bodyPr/>
          <a:lstStyle/>
          <a:p>
            <a:r>
              <a:rPr lang="en-US">
                <a:solidFill>
                  <a:prstClr val="black">
                    <a:lumMod val="50000"/>
                    <a:lumOff val="50000"/>
                  </a:prstClr>
                </a:solidFill>
              </a:rPr>
              <a:t>VALA - Libraries, Technology and the Future Inc</a:t>
            </a:r>
            <a:endParaRPr lang="en-US" dirty="0">
              <a:solidFill>
                <a:prstClr val="black">
                  <a:lumMod val="50000"/>
                  <a:lumOff val="50000"/>
                </a:prst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374C81"/>
                </a:solidFill>
              </a:rPr>
              <a:pPr/>
              <a:t>‹#›</a:t>
            </a:fld>
            <a:endParaRPr lang="en-US" dirty="0">
              <a:solidFill>
                <a:srgbClr val="374C81"/>
              </a:solidFill>
            </a:endParaRPr>
          </a:p>
        </p:txBody>
      </p:sp>
    </p:spTree>
    <p:extLst>
      <p:ext uri="{BB962C8B-B14F-4D97-AF65-F5344CB8AC3E}">
        <p14:creationId xmlns:p14="http://schemas.microsoft.com/office/powerpoint/2010/main" val="31484906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8"/>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300C952A-75BC-46E9-83F3-EC3F1BF2B481}" type="datetime1">
              <a:rPr lang="en-US" smtClean="0">
                <a:solidFill>
                  <a:prstClr val="black">
                    <a:lumMod val="50000"/>
                    <a:lumOff val="50000"/>
                  </a:prstClr>
                </a:solidFill>
              </a:rPr>
              <a:t>2/24/2021</a:t>
            </a:fld>
            <a:endParaRPr lang="en-US" dirty="0">
              <a:solidFill>
                <a:prstClr val="black">
                  <a:lumMod val="50000"/>
                  <a:lumOff val="50000"/>
                </a:prstClr>
              </a:solidFill>
            </a:endParaRPr>
          </a:p>
        </p:txBody>
      </p:sp>
      <p:sp>
        <p:nvSpPr>
          <p:cNvPr id="11" name="Footer Placeholder 10"/>
          <p:cNvSpPr>
            <a:spLocks noGrp="1"/>
          </p:cNvSpPr>
          <p:nvPr>
            <p:ph type="ftr" sz="quarter" idx="11"/>
          </p:nvPr>
        </p:nvSpPr>
        <p:spPr/>
        <p:txBody>
          <a:bodyPr/>
          <a:lstStyle/>
          <a:p>
            <a:r>
              <a:rPr lang="en-US">
                <a:solidFill>
                  <a:prstClr val="black">
                    <a:lumMod val="50000"/>
                    <a:lumOff val="50000"/>
                  </a:prstClr>
                </a:solidFill>
              </a:rPr>
              <a:t>VALA - Libraries, Technology and the Future Inc</a:t>
            </a:r>
            <a:endParaRPr lang="en-US" dirty="0">
              <a:solidFill>
                <a:prstClr val="black">
                  <a:lumMod val="50000"/>
                  <a:lumOff val="50000"/>
                </a:prstClr>
              </a:solidFill>
            </a:endParaRPr>
          </a:p>
        </p:txBody>
      </p:sp>
      <p:sp>
        <p:nvSpPr>
          <p:cNvPr id="12" name="Slide Number Placeholder 11"/>
          <p:cNvSpPr>
            <a:spLocks noGrp="1"/>
          </p:cNvSpPr>
          <p:nvPr>
            <p:ph type="sldNum" sz="quarter" idx="12"/>
          </p:nvPr>
        </p:nvSpPr>
        <p:spPr/>
        <p:txBody>
          <a:bodyPr/>
          <a:lstStyle/>
          <a:p>
            <a:fld id="{4FAB73BC-B049-4115-A692-8D63A059BFB8}" type="slidenum">
              <a:rPr lang="en-US" dirty="0">
                <a:solidFill>
                  <a:srgbClr val="374C81"/>
                </a:solidFill>
              </a:rPr>
              <a:pPr/>
              <a:t>‹#›</a:t>
            </a:fld>
            <a:endParaRPr lang="en-US" dirty="0">
              <a:solidFill>
                <a:srgbClr val="374C81"/>
              </a:solidFill>
            </a:endParaRPr>
          </a:p>
        </p:txBody>
      </p:sp>
    </p:spTree>
    <p:extLst>
      <p:ext uri="{BB962C8B-B14F-4D97-AF65-F5344CB8AC3E}">
        <p14:creationId xmlns:p14="http://schemas.microsoft.com/office/powerpoint/2010/main" val="31002489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1EE1F1FC-28EC-4656-A748-870A62E1BD51}" type="datetime1">
              <a:rPr lang="en-US" smtClean="0">
                <a:solidFill>
                  <a:prstClr val="black">
                    <a:lumMod val="50000"/>
                    <a:lumOff val="50000"/>
                  </a:prstClr>
                </a:solidFill>
              </a:rPr>
              <a:t>2/24/2021</a:t>
            </a:fld>
            <a:endParaRPr lang="en-US" dirty="0">
              <a:solidFill>
                <a:prstClr val="black">
                  <a:lumMod val="50000"/>
                  <a:lumOff val="50000"/>
                </a:prstClr>
              </a:solidFill>
            </a:endParaRPr>
          </a:p>
        </p:txBody>
      </p:sp>
      <p:sp>
        <p:nvSpPr>
          <p:cNvPr id="7" name="Footer Placeholder 6"/>
          <p:cNvSpPr>
            <a:spLocks noGrp="1"/>
          </p:cNvSpPr>
          <p:nvPr>
            <p:ph type="ftr" sz="quarter" idx="11"/>
          </p:nvPr>
        </p:nvSpPr>
        <p:spPr/>
        <p:txBody>
          <a:bodyPr/>
          <a:lstStyle/>
          <a:p>
            <a:r>
              <a:rPr lang="en-US">
                <a:solidFill>
                  <a:prstClr val="black">
                    <a:lumMod val="50000"/>
                    <a:lumOff val="50000"/>
                  </a:prstClr>
                </a:solidFill>
              </a:rPr>
              <a:t>VALA - Libraries, Technology and the Future Inc</a:t>
            </a:r>
            <a:endParaRPr lang="en-US" dirty="0">
              <a:solidFill>
                <a:prstClr val="black">
                  <a:lumMod val="50000"/>
                  <a:lumOff val="50000"/>
                </a:prstClr>
              </a:solidFill>
            </a:endParaRPr>
          </a:p>
        </p:txBody>
      </p:sp>
      <p:sp>
        <p:nvSpPr>
          <p:cNvPr id="8" name="Slide Number Placeholder 7"/>
          <p:cNvSpPr>
            <a:spLocks noGrp="1"/>
          </p:cNvSpPr>
          <p:nvPr>
            <p:ph type="sldNum" sz="quarter" idx="12"/>
          </p:nvPr>
        </p:nvSpPr>
        <p:spPr/>
        <p:txBody>
          <a:bodyPr/>
          <a:lstStyle/>
          <a:p>
            <a:fld id="{4FAB73BC-B049-4115-A692-8D63A059BFB8}" type="slidenum">
              <a:rPr lang="en-US" dirty="0">
                <a:solidFill>
                  <a:srgbClr val="374C81"/>
                </a:solidFill>
              </a:rPr>
              <a:pPr/>
              <a:t>‹#›</a:t>
            </a:fld>
            <a:endParaRPr lang="en-US" dirty="0">
              <a:solidFill>
                <a:srgbClr val="374C81"/>
              </a:solidFill>
            </a:endParaRPr>
          </a:p>
        </p:txBody>
      </p:sp>
    </p:spTree>
    <p:extLst>
      <p:ext uri="{BB962C8B-B14F-4D97-AF65-F5344CB8AC3E}">
        <p14:creationId xmlns:p14="http://schemas.microsoft.com/office/powerpoint/2010/main" val="10127285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F8B63C5-A542-4BA0-9DB3-B5FDDC88E88E}" type="datetime1">
              <a:rPr lang="en-US" smtClean="0">
                <a:solidFill>
                  <a:prstClr val="black">
                    <a:lumMod val="50000"/>
                    <a:lumOff val="50000"/>
                  </a:prstClr>
                </a:solidFill>
              </a:rPr>
              <a:t>2/24/2021</a:t>
            </a:fld>
            <a:endParaRPr lang="en-US" dirty="0">
              <a:solidFill>
                <a:prstClr val="black">
                  <a:lumMod val="50000"/>
                  <a:lumOff val="50000"/>
                </a:prstClr>
              </a:solidFill>
            </a:endParaRPr>
          </a:p>
        </p:txBody>
      </p:sp>
      <p:sp>
        <p:nvSpPr>
          <p:cNvPr id="6" name="Footer Placeholder 5"/>
          <p:cNvSpPr>
            <a:spLocks noGrp="1"/>
          </p:cNvSpPr>
          <p:nvPr>
            <p:ph type="ftr" sz="quarter" idx="11"/>
          </p:nvPr>
        </p:nvSpPr>
        <p:spPr/>
        <p:txBody>
          <a:bodyPr/>
          <a:lstStyle/>
          <a:p>
            <a:r>
              <a:rPr lang="en-US">
                <a:solidFill>
                  <a:prstClr val="black">
                    <a:lumMod val="50000"/>
                    <a:lumOff val="50000"/>
                  </a:prstClr>
                </a:solidFill>
              </a:rPr>
              <a:t>VALA - Libraries, Technology and the Future Inc</a:t>
            </a:r>
            <a:endParaRPr lang="en-US" dirty="0">
              <a:solidFill>
                <a:prstClr val="black">
                  <a:lumMod val="50000"/>
                  <a:lumOff val="50000"/>
                </a:prstClr>
              </a:solidFill>
            </a:endParaRPr>
          </a:p>
        </p:txBody>
      </p:sp>
      <p:sp>
        <p:nvSpPr>
          <p:cNvPr id="7" name="Slide Number Placeholder 6"/>
          <p:cNvSpPr>
            <a:spLocks noGrp="1"/>
          </p:cNvSpPr>
          <p:nvPr>
            <p:ph type="sldNum" sz="quarter" idx="12"/>
          </p:nvPr>
        </p:nvSpPr>
        <p:spPr/>
        <p:txBody>
          <a:bodyPr/>
          <a:lstStyle/>
          <a:p>
            <a:fld id="{4FAB73BC-B049-4115-A692-8D63A059BFB8}" type="slidenum">
              <a:rPr lang="en-US" dirty="0">
                <a:solidFill>
                  <a:srgbClr val="374C81"/>
                </a:solidFill>
              </a:rPr>
              <a:pPr/>
              <a:t>‹#›</a:t>
            </a:fld>
            <a:endParaRPr lang="en-US" dirty="0">
              <a:solidFill>
                <a:srgbClr val="374C81"/>
              </a:solidFill>
            </a:endParaRPr>
          </a:p>
        </p:txBody>
      </p:sp>
    </p:spTree>
    <p:extLst>
      <p:ext uri="{BB962C8B-B14F-4D97-AF65-F5344CB8AC3E}">
        <p14:creationId xmlns:p14="http://schemas.microsoft.com/office/powerpoint/2010/main" val="14687369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8B1A007-D537-4C80-894C-EA2B1A3D9572}" type="datetime1">
              <a:rPr lang="en-US" smtClean="0">
                <a:solidFill>
                  <a:prstClr val="black">
                    <a:lumMod val="50000"/>
                    <a:lumOff val="50000"/>
                  </a:prstClr>
                </a:solidFill>
              </a:rPr>
              <a:t>2/24/2021</a:t>
            </a:fld>
            <a:endParaRPr lang="en-US" dirty="0">
              <a:solidFill>
                <a:prstClr val="black">
                  <a:lumMod val="50000"/>
                  <a:lumOff val="50000"/>
                </a:prstClr>
              </a:solidFill>
            </a:endParaRPr>
          </a:p>
        </p:txBody>
      </p:sp>
      <p:sp>
        <p:nvSpPr>
          <p:cNvPr id="9" name="Footer Placeholder 8"/>
          <p:cNvSpPr>
            <a:spLocks noGrp="1"/>
          </p:cNvSpPr>
          <p:nvPr>
            <p:ph type="ftr" sz="quarter" idx="11"/>
          </p:nvPr>
        </p:nvSpPr>
        <p:spPr/>
        <p:txBody>
          <a:bodyPr/>
          <a:lstStyle/>
          <a:p>
            <a:r>
              <a:rPr lang="en-US">
                <a:solidFill>
                  <a:prstClr val="black">
                    <a:lumMod val="50000"/>
                    <a:lumOff val="50000"/>
                  </a:prstClr>
                </a:solidFill>
              </a:rPr>
              <a:t>VALA - Libraries, Technology and the Future Inc</a:t>
            </a:r>
            <a:endParaRPr lang="en-US" dirty="0">
              <a:solidFill>
                <a:prstClr val="black">
                  <a:lumMod val="50000"/>
                  <a:lumOff val="50000"/>
                </a:prst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374C81"/>
                </a:solidFill>
              </a:rPr>
              <a:pPr/>
              <a:t>‹#›</a:t>
            </a:fld>
            <a:endParaRPr lang="en-US" dirty="0">
              <a:solidFill>
                <a:srgbClr val="374C81"/>
              </a:solidFill>
            </a:endParaRPr>
          </a:p>
        </p:txBody>
      </p:sp>
    </p:spTree>
    <p:extLst>
      <p:ext uri="{BB962C8B-B14F-4D97-AF65-F5344CB8AC3E}">
        <p14:creationId xmlns:p14="http://schemas.microsoft.com/office/powerpoint/2010/main" val="1800227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C6DF4-C5AB-40F7-9A09-004670FA5A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65D80A6-53B3-486A-A15F-1A92EEA2F7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F415CC-B335-41AA-B8A3-22DF961B194F}"/>
              </a:ext>
            </a:extLst>
          </p:cNvPr>
          <p:cNvSpPr>
            <a:spLocks noGrp="1"/>
          </p:cNvSpPr>
          <p:nvPr>
            <p:ph type="dt" sz="half" idx="10"/>
          </p:nvPr>
        </p:nvSpPr>
        <p:spPr/>
        <p:txBody>
          <a:bodyPr/>
          <a:lstStyle/>
          <a:p>
            <a:fld id="{0C6F4AB4-A385-462E-A456-A2C97237EE80}" type="datetime1">
              <a:rPr lang="en-US" smtClean="0"/>
              <a:t>2/24/2021</a:t>
            </a:fld>
            <a:endParaRPr lang="en-US"/>
          </a:p>
        </p:txBody>
      </p:sp>
      <p:sp>
        <p:nvSpPr>
          <p:cNvPr id="5" name="Footer Placeholder 4">
            <a:extLst>
              <a:ext uri="{FF2B5EF4-FFF2-40B4-BE49-F238E27FC236}">
                <a16:creationId xmlns:a16="http://schemas.microsoft.com/office/drawing/2014/main" id="{7CDA1E68-F7D7-4290-9511-1DEAE783B239}"/>
              </a:ext>
            </a:extLst>
          </p:cNvPr>
          <p:cNvSpPr>
            <a:spLocks noGrp="1"/>
          </p:cNvSpPr>
          <p:nvPr>
            <p:ph type="ftr" sz="quarter" idx="11"/>
          </p:nvPr>
        </p:nvSpPr>
        <p:spPr/>
        <p:txBody>
          <a:bodyPr/>
          <a:lstStyle/>
          <a:p>
            <a:r>
              <a:rPr lang="en-US"/>
              <a:t>VALA - Libraries, Technology and the Future Inc</a:t>
            </a:r>
          </a:p>
        </p:txBody>
      </p:sp>
      <p:sp>
        <p:nvSpPr>
          <p:cNvPr id="6" name="Slide Number Placeholder 5">
            <a:extLst>
              <a:ext uri="{FF2B5EF4-FFF2-40B4-BE49-F238E27FC236}">
                <a16:creationId xmlns:a16="http://schemas.microsoft.com/office/drawing/2014/main" id="{787DD3AC-8256-4751-982C-9E4079944D98}"/>
              </a:ext>
            </a:extLst>
          </p:cNvPr>
          <p:cNvSpPr>
            <a:spLocks noGrp="1"/>
          </p:cNvSpPr>
          <p:nvPr>
            <p:ph type="sldNum" sz="quarter" idx="12"/>
          </p:nvPr>
        </p:nvSpPr>
        <p:spPr/>
        <p:txBody>
          <a:bodyPr/>
          <a:lstStyle/>
          <a:p>
            <a:fld id="{03C3D952-A5BC-4DED-B40D-BEA93C3C77F0}" type="slidenum">
              <a:rPr lang="en-US" smtClean="0"/>
              <a:t>‹#›</a:t>
            </a:fld>
            <a:endParaRPr lang="en-US"/>
          </a:p>
        </p:txBody>
      </p:sp>
    </p:spTree>
    <p:extLst>
      <p:ext uri="{BB962C8B-B14F-4D97-AF65-F5344CB8AC3E}">
        <p14:creationId xmlns:p14="http://schemas.microsoft.com/office/powerpoint/2010/main" val="3943428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5" y="767419"/>
            <a:ext cx="8115231"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37E5598-71B6-4EA9-B901-E48307DF5D39}" type="datetime1">
              <a:rPr lang="en-US" smtClean="0">
                <a:solidFill>
                  <a:prstClr val="black">
                    <a:lumMod val="50000"/>
                    <a:lumOff val="50000"/>
                  </a:prstClr>
                </a:solidFill>
              </a:rPr>
              <a:t>2/24/2021</a:t>
            </a:fld>
            <a:endParaRPr lang="en-US" dirty="0">
              <a:solidFill>
                <a:prstClr val="black">
                  <a:lumMod val="50000"/>
                  <a:lumOff val="50000"/>
                </a:prstClr>
              </a:solidFill>
            </a:endParaRPr>
          </a:p>
        </p:txBody>
      </p:sp>
      <p:sp>
        <p:nvSpPr>
          <p:cNvPr id="9" name="Footer Placeholder 8"/>
          <p:cNvSpPr>
            <a:spLocks noGrp="1"/>
          </p:cNvSpPr>
          <p:nvPr>
            <p:ph type="ftr" sz="quarter" idx="11"/>
          </p:nvPr>
        </p:nvSpPr>
        <p:spPr>
          <a:xfrm>
            <a:off x="3499102" y="6356352"/>
            <a:ext cx="5911517" cy="365125"/>
          </a:xfrm>
        </p:spPr>
        <p:txBody>
          <a:bodyPr/>
          <a:lstStyle/>
          <a:p>
            <a:r>
              <a:rPr lang="en-US">
                <a:solidFill>
                  <a:prstClr val="black">
                    <a:lumMod val="50000"/>
                    <a:lumOff val="50000"/>
                  </a:prstClr>
                </a:solidFill>
              </a:rPr>
              <a:t>VALA - Libraries, Technology and the Future Inc</a:t>
            </a:r>
            <a:endParaRPr lang="en-US" dirty="0">
              <a:solidFill>
                <a:prstClr val="black">
                  <a:lumMod val="50000"/>
                  <a:lumOff val="50000"/>
                </a:prstClr>
              </a:solidFill>
            </a:endParaRPr>
          </a:p>
        </p:txBody>
      </p:sp>
      <p:sp>
        <p:nvSpPr>
          <p:cNvPr id="10" name="Slide Number Placeholder 9"/>
          <p:cNvSpPr>
            <a:spLocks noGrp="1"/>
          </p:cNvSpPr>
          <p:nvPr>
            <p:ph type="sldNum" sz="quarter" idx="12"/>
          </p:nvPr>
        </p:nvSpPr>
        <p:spPr/>
        <p:txBody>
          <a:bodyPr/>
          <a:lstStyle/>
          <a:p>
            <a:fld id="{4FAB73BC-B049-4115-A692-8D63A059BFB8}" type="slidenum">
              <a:rPr lang="en-US" dirty="0">
                <a:solidFill>
                  <a:srgbClr val="374C81"/>
                </a:solidFill>
              </a:rPr>
              <a:pPr/>
              <a:t>‹#›</a:t>
            </a:fld>
            <a:endParaRPr lang="en-US" dirty="0">
              <a:solidFill>
                <a:srgbClr val="374C81"/>
              </a:solidFill>
            </a:endParaRPr>
          </a:p>
        </p:txBody>
      </p:sp>
    </p:spTree>
    <p:extLst>
      <p:ext uri="{BB962C8B-B14F-4D97-AF65-F5344CB8AC3E}">
        <p14:creationId xmlns:p14="http://schemas.microsoft.com/office/powerpoint/2010/main" val="20899363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ABB5645-36DD-4BA6-840C-E0AA08010874}" type="datetime1">
              <a:rPr lang="en-US" smtClean="0">
                <a:solidFill>
                  <a:prstClr val="black">
                    <a:lumMod val="50000"/>
                    <a:lumOff val="50000"/>
                  </a:prstClr>
                </a:solidFill>
              </a:rPr>
              <a:t>2/24/2021</a:t>
            </a:fld>
            <a:endParaRPr lang="en-US" dirty="0">
              <a:solidFill>
                <a:prstClr val="black">
                  <a:lumMod val="50000"/>
                  <a:lumOff val="50000"/>
                </a:prstClr>
              </a:solidFill>
            </a:endParaRPr>
          </a:p>
        </p:txBody>
      </p:sp>
      <p:sp>
        <p:nvSpPr>
          <p:cNvPr id="8" name="Footer Placeholder 7"/>
          <p:cNvSpPr>
            <a:spLocks noGrp="1"/>
          </p:cNvSpPr>
          <p:nvPr>
            <p:ph type="ftr" sz="quarter" idx="11"/>
          </p:nvPr>
        </p:nvSpPr>
        <p:spPr/>
        <p:txBody>
          <a:bodyPr/>
          <a:lstStyle/>
          <a:p>
            <a:r>
              <a:rPr lang="en-US">
                <a:solidFill>
                  <a:prstClr val="black">
                    <a:lumMod val="50000"/>
                    <a:lumOff val="50000"/>
                  </a:prstClr>
                </a:solidFill>
              </a:rPr>
              <a:t>VALA - Libraries, Technology and the Future Inc</a:t>
            </a:r>
            <a:endParaRPr lang="en-US" dirty="0">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srgbClr val="374C81"/>
                </a:solidFill>
              </a:rPr>
              <a:pPr/>
              <a:t>‹#›</a:t>
            </a:fld>
            <a:endParaRPr lang="en-US" dirty="0">
              <a:solidFill>
                <a:srgbClr val="374C81"/>
              </a:solidFill>
            </a:endParaRPr>
          </a:p>
        </p:txBody>
      </p:sp>
    </p:spTree>
    <p:extLst>
      <p:ext uri="{BB962C8B-B14F-4D97-AF65-F5344CB8AC3E}">
        <p14:creationId xmlns:p14="http://schemas.microsoft.com/office/powerpoint/2010/main" val="39813310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B6031CA-DA49-4E85-BA4C-8E8DF4D62087}" type="datetime1">
              <a:rPr lang="en-US" smtClean="0">
                <a:solidFill>
                  <a:prstClr val="black">
                    <a:lumMod val="50000"/>
                    <a:lumOff val="50000"/>
                  </a:prstClr>
                </a:solidFill>
              </a:rPr>
              <a:t>2/24/2021</a:t>
            </a:fld>
            <a:endParaRPr lang="en-US" dirty="0">
              <a:solidFill>
                <a:prstClr val="black">
                  <a:lumMod val="50000"/>
                  <a:lumOff val="50000"/>
                </a:prstClr>
              </a:solidFill>
            </a:endParaRPr>
          </a:p>
        </p:txBody>
      </p:sp>
      <p:sp>
        <p:nvSpPr>
          <p:cNvPr id="8" name="Footer Placeholder 7"/>
          <p:cNvSpPr>
            <a:spLocks noGrp="1"/>
          </p:cNvSpPr>
          <p:nvPr>
            <p:ph type="ftr" sz="quarter" idx="11"/>
          </p:nvPr>
        </p:nvSpPr>
        <p:spPr/>
        <p:txBody>
          <a:bodyPr/>
          <a:lstStyle/>
          <a:p>
            <a:r>
              <a:rPr lang="en-US">
                <a:solidFill>
                  <a:prstClr val="black">
                    <a:lumMod val="50000"/>
                    <a:lumOff val="50000"/>
                  </a:prstClr>
                </a:solidFill>
              </a:rPr>
              <a:t>VALA - Libraries, Technology and the Future Inc</a:t>
            </a:r>
            <a:endParaRPr lang="en-US" dirty="0">
              <a:solidFill>
                <a:prstClr val="black">
                  <a:lumMod val="50000"/>
                  <a:lumOff val="50000"/>
                </a:prstClr>
              </a:solidFill>
            </a:endParaRPr>
          </a:p>
        </p:txBody>
      </p:sp>
      <p:sp>
        <p:nvSpPr>
          <p:cNvPr id="9" name="Slide Number Placeholder 8"/>
          <p:cNvSpPr>
            <a:spLocks noGrp="1"/>
          </p:cNvSpPr>
          <p:nvPr>
            <p:ph type="sldNum" sz="quarter" idx="12"/>
          </p:nvPr>
        </p:nvSpPr>
        <p:spPr/>
        <p:txBody>
          <a:bodyPr/>
          <a:lstStyle/>
          <a:p>
            <a:fld id="{4FAB73BC-B049-4115-A692-8D63A059BFB8}" type="slidenum">
              <a:rPr lang="en-US" dirty="0">
                <a:solidFill>
                  <a:srgbClr val="374C81"/>
                </a:solidFill>
              </a:rPr>
              <a:pPr/>
              <a:t>‹#›</a:t>
            </a:fld>
            <a:endParaRPr lang="en-US" dirty="0">
              <a:solidFill>
                <a:srgbClr val="374C81"/>
              </a:solidFill>
            </a:endParaRPr>
          </a:p>
        </p:txBody>
      </p:sp>
    </p:spTree>
    <p:extLst>
      <p:ext uri="{BB962C8B-B14F-4D97-AF65-F5344CB8AC3E}">
        <p14:creationId xmlns:p14="http://schemas.microsoft.com/office/powerpoint/2010/main" val="31132062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3345B-63A9-4F33-9E66-EE09B1128FD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D3A33F-7214-4084-A27D-F61A51C931A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9132A7-2687-47AF-B0B7-B290F687DFC6}"/>
              </a:ext>
            </a:extLst>
          </p:cNvPr>
          <p:cNvSpPr>
            <a:spLocks noGrp="1"/>
          </p:cNvSpPr>
          <p:nvPr>
            <p:ph type="dt" sz="half" idx="10"/>
          </p:nvPr>
        </p:nvSpPr>
        <p:spPr/>
        <p:txBody>
          <a:bodyPr/>
          <a:lstStyle/>
          <a:p>
            <a:fld id="{70B3985A-2179-4E1A-8E6E-C75ECC4B0228}" type="datetime1">
              <a:rPr lang="en-US" smtClean="0"/>
              <a:t>2/24/2021</a:t>
            </a:fld>
            <a:endParaRPr lang="en-US"/>
          </a:p>
        </p:txBody>
      </p:sp>
      <p:sp>
        <p:nvSpPr>
          <p:cNvPr id="5" name="Footer Placeholder 4">
            <a:extLst>
              <a:ext uri="{FF2B5EF4-FFF2-40B4-BE49-F238E27FC236}">
                <a16:creationId xmlns:a16="http://schemas.microsoft.com/office/drawing/2014/main" id="{4E560BC5-A74D-4F63-9C68-53DFF7B2C35B}"/>
              </a:ext>
            </a:extLst>
          </p:cNvPr>
          <p:cNvSpPr>
            <a:spLocks noGrp="1"/>
          </p:cNvSpPr>
          <p:nvPr>
            <p:ph type="ftr" sz="quarter" idx="11"/>
          </p:nvPr>
        </p:nvSpPr>
        <p:spPr/>
        <p:txBody>
          <a:bodyPr/>
          <a:lstStyle/>
          <a:p>
            <a:r>
              <a:rPr lang="en-US"/>
              <a:t>VALA - Libraries, Technology and the Future Inc</a:t>
            </a:r>
          </a:p>
        </p:txBody>
      </p:sp>
      <p:sp>
        <p:nvSpPr>
          <p:cNvPr id="6" name="Slide Number Placeholder 5">
            <a:extLst>
              <a:ext uri="{FF2B5EF4-FFF2-40B4-BE49-F238E27FC236}">
                <a16:creationId xmlns:a16="http://schemas.microsoft.com/office/drawing/2014/main" id="{4E333F9F-EAF6-477F-AA43-C708F236A8C6}"/>
              </a:ext>
            </a:extLst>
          </p:cNvPr>
          <p:cNvSpPr>
            <a:spLocks noGrp="1"/>
          </p:cNvSpPr>
          <p:nvPr>
            <p:ph type="sldNum" sz="quarter" idx="12"/>
          </p:nvPr>
        </p:nvSpPr>
        <p:spPr/>
        <p:txBody>
          <a:bodyPr/>
          <a:lstStyle/>
          <a:p>
            <a:fld id="{03C3D952-A5BC-4DED-B40D-BEA93C3C77F0}" type="slidenum">
              <a:rPr lang="en-US" smtClean="0"/>
              <a:t>‹#›</a:t>
            </a:fld>
            <a:endParaRPr lang="en-US"/>
          </a:p>
        </p:txBody>
      </p:sp>
    </p:spTree>
    <p:extLst>
      <p:ext uri="{BB962C8B-B14F-4D97-AF65-F5344CB8AC3E}">
        <p14:creationId xmlns:p14="http://schemas.microsoft.com/office/powerpoint/2010/main" val="3167350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91D44-A2CF-434D-A4BF-C1E9DEDFA9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D59E80-D070-445D-BA62-F17C5D797B5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FD99038-273A-42DA-AEC6-CFC5F42AF91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6F59FAB-CA95-464C-A4B2-EBA67101B831}"/>
              </a:ext>
            </a:extLst>
          </p:cNvPr>
          <p:cNvSpPr>
            <a:spLocks noGrp="1"/>
          </p:cNvSpPr>
          <p:nvPr>
            <p:ph type="dt" sz="half" idx="10"/>
          </p:nvPr>
        </p:nvSpPr>
        <p:spPr/>
        <p:txBody>
          <a:bodyPr/>
          <a:lstStyle/>
          <a:p>
            <a:fld id="{5A4EDDD0-E870-4379-AC4C-D5AA367554A0}" type="datetime1">
              <a:rPr lang="en-US" smtClean="0"/>
              <a:t>2/24/2021</a:t>
            </a:fld>
            <a:endParaRPr lang="en-US"/>
          </a:p>
        </p:txBody>
      </p:sp>
      <p:sp>
        <p:nvSpPr>
          <p:cNvPr id="6" name="Footer Placeholder 5">
            <a:extLst>
              <a:ext uri="{FF2B5EF4-FFF2-40B4-BE49-F238E27FC236}">
                <a16:creationId xmlns:a16="http://schemas.microsoft.com/office/drawing/2014/main" id="{FE89A26A-1DE7-4FC6-AA54-E7E2DEEBEDB7}"/>
              </a:ext>
            </a:extLst>
          </p:cNvPr>
          <p:cNvSpPr>
            <a:spLocks noGrp="1"/>
          </p:cNvSpPr>
          <p:nvPr>
            <p:ph type="ftr" sz="quarter" idx="11"/>
          </p:nvPr>
        </p:nvSpPr>
        <p:spPr/>
        <p:txBody>
          <a:bodyPr/>
          <a:lstStyle/>
          <a:p>
            <a:r>
              <a:rPr lang="en-US"/>
              <a:t>VALA - Libraries, Technology and the Future Inc</a:t>
            </a:r>
          </a:p>
        </p:txBody>
      </p:sp>
      <p:sp>
        <p:nvSpPr>
          <p:cNvPr id="7" name="Slide Number Placeholder 6">
            <a:extLst>
              <a:ext uri="{FF2B5EF4-FFF2-40B4-BE49-F238E27FC236}">
                <a16:creationId xmlns:a16="http://schemas.microsoft.com/office/drawing/2014/main" id="{E6F32005-5B8D-492D-8346-1D9C8C4E6E6A}"/>
              </a:ext>
            </a:extLst>
          </p:cNvPr>
          <p:cNvSpPr>
            <a:spLocks noGrp="1"/>
          </p:cNvSpPr>
          <p:nvPr>
            <p:ph type="sldNum" sz="quarter" idx="12"/>
          </p:nvPr>
        </p:nvSpPr>
        <p:spPr/>
        <p:txBody>
          <a:bodyPr/>
          <a:lstStyle/>
          <a:p>
            <a:fld id="{03C3D952-A5BC-4DED-B40D-BEA93C3C77F0}" type="slidenum">
              <a:rPr lang="en-US" smtClean="0"/>
              <a:t>‹#›</a:t>
            </a:fld>
            <a:endParaRPr lang="en-US"/>
          </a:p>
        </p:txBody>
      </p:sp>
    </p:spTree>
    <p:extLst>
      <p:ext uri="{BB962C8B-B14F-4D97-AF65-F5344CB8AC3E}">
        <p14:creationId xmlns:p14="http://schemas.microsoft.com/office/powerpoint/2010/main" val="1915428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3CCA5-A0C7-4AD3-8122-41BE9CF9BAF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13D552-6A22-4922-85F9-11F1F4A739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B3F4897-4E0A-426C-B7DB-FE100CA87FF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1EB6345-231E-4B5B-94A8-57FDDDF42B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E13B2B-2C2D-4A48-AF25-85A0EA91A5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8379AFF-2DA5-4A81-A22D-FB0F69511FCD}"/>
              </a:ext>
            </a:extLst>
          </p:cNvPr>
          <p:cNvSpPr>
            <a:spLocks noGrp="1"/>
          </p:cNvSpPr>
          <p:nvPr>
            <p:ph type="dt" sz="half" idx="10"/>
          </p:nvPr>
        </p:nvSpPr>
        <p:spPr/>
        <p:txBody>
          <a:bodyPr/>
          <a:lstStyle/>
          <a:p>
            <a:fld id="{9CBCF1A4-8CCE-4C42-9427-205D1173A59B}" type="datetime1">
              <a:rPr lang="en-US" smtClean="0"/>
              <a:t>2/24/2021</a:t>
            </a:fld>
            <a:endParaRPr lang="en-US"/>
          </a:p>
        </p:txBody>
      </p:sp>
      <p:sp>
        <p:nvSpPr>
          <p:cNvPr id="8" name="Footer Placeholder 7">
            <a:extLst>
              <a:ext uri="{FF2B5EF4-FFF2-40B4-BE49-F238E27FC236}">
                <a16:creationId xmlns:a16="http://schemas.microsoft.com/office/drawing/2014/main" id="{53082A4C-0E91-4F57-A346-2955FE64D62E}"/>
              </a:ext>
            </a:extLst>
          </p:cNvPr>
          <p:cNvSpPr>
            <a:spLocks noGrp="1"/>
          </p:cNvSpPr>
          <p:nvPr>
            <p:ph type="ftr" sz="quarter" idx="11"/>
          </p:nvPr>
        </p:nvSpPr>
        <p:spPr/>
        <p:txBody>
          <a:bodyPr/>
          <a:lstStyle/>
          <a:p>
            <a:r>
              <a:rPr lang="en-US"/>
              <a:t>VALA - Libraries, Technology and the Future Inc</a:t>
            </a:r>
          </a:p>
        </p:txBody>
      </p:sp>
      <p:sp>
        <p:nvSpPr>
          <p:cNvPr id="9" name="Slide Number Placeholder 8">
            <a:extLst>
              <a:ext uri="{FF2B5EF4-FFF2-40B4-BE49-F238E27FC236}">
                <a16:creationId xmlns:a16="http://schemas.microsoft.com/office/drawing/2014/main" id="{942116F0-7F5E-4712-941C-46509B0AE596}"/>
              </a:ext>
            </a:extLst>
          </p:cNvPr>
          <p:cNvSpPr>
            <a:spLocks noGrp="1"/>
          </p:cNvSpPr>
          <p:nvPr>
            <p:ph type="sldNum" sz="quarter" idx="12"/>
          </p:nvPr>
        </p:nvSpPr>
        <p:spPr/>
        <p:txBody>
          <a:bodyPr/>
          <a:lstStyle/>
          <a:p>
            <a:fld id="{03C3D952-A5BC-4DED-B40D-BEA93C3C77F0}" type="slidenum">
              <a:rPr lang="en-US" smtClean="0"/>
              <a:t>‹#›</a:t>
            </a:fld>
            <a:endParaRPr lang="en-US"/>
          </a:p>
        </p:txBody>
      </p:sp>
    </p:spTree>
    <p:extLst>
      <p:ext uri="{BB962C8B-B14F-4D97-AF65-F5344CB8AC3E}">
        <p14:creationId xmlns:p14="http://schemas.microsoft.com/office/powerpoint/2010/main" val="40009140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7FFB8-5FFE-47F7-81AB-288F9E3BA1C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49F6C9E-03EF-4699-9E34-F8965B544329}"/>
              </a:ext>
            </a:extLst>
          </p:cNvPr>
          <p:cNvSpPr>
            <a:spLocks noGrp="1"/>
          </p:cNvSpPr>
          <p:nvPr>
            <p:ph type="dt" sz="half" idx="10"/>
          </p:nvPr>
        </p:nvSpPr>
        <p:spPr/>
        <p:txBody>
          <a:bodyPr/>
          <a:lstStyle/>
          <a:p>
            <a:fld id="{04C1242C-9A6F-4416-8249-73FF0D0D44E9}" type="datetime1">
              <a:rPr lang="en-US" smtClean="0"/>
              <a:t>2/24/2021</a:t>
            </a:fld>
            <a:endParaRPr lang="en-US"/>
          </a:p>
        </p:txBody>
      </p:sp>
      <p:sp>
        <p:nvSpPr>
          <p:cNvPr id="4" name="Footer Placeholder 3">
            <a:extLst>
              <a:ext uri="{FF2B5EF4-FFF2-40B4-BE49-F238E27FC236}">
                <a16:creationId xmlns:a16="http://schemas.microsoft.com/office/drawing/2014/main" id="{D107D7A8-F879-45BA-BE75-45C09EE2B53A}"/>
              </a:ext>
            </a:extLst>
          </p:cNvPr>
          <p:cNvSpPr>
            <a:spLocks noGrp="1"/>
          </p:cNvSpPr>
          <p:nvPr>
            <p:ph type="ftr" sz="quarter" idx="11"/>
          </p:nvPr>
        </p:nvSpPr>
        <p:spPr/>
        <p:txBody>
          <a:bodyPr/>
          <a:lstStyle/>
          <a:p>
            <a:r>
              <a:rPr lang="en-US"/>
              <a:t>VALA - Libraries, Technology and the Future Inc</a:t>
            </a:r>
          </a:p>
        </p:txBody>
      </p:sp>
      <p:sp>
        <p:nvSpPr>
          <p:cNvPr id="5" name="Slide Number Placeholder 4">
            <a:extLst>
              <a:ext uri="{FF2B5EF4-FFF2-40B4-BE49-F238E27FC236}">
                <a16:creationId xmlns:a16="http://schemas.microsoft.com/office/drawing/2014/main" id="{0D1AFADA-7007-43D3-882D-96E6BE22690F}"/>
              </a:ext>
            </a:extLst>
          </p:cNvPr>
          <p:cNvSpPr>
            <a:spLocks noGrp="1"/>
          </p:cNvSpPr>
          <p:nvPr>
            <p:ph type="sldNum" sz="quarter" idx="12"/>
          </p:nvPr>
        </p:nvSpPr>
        <p:spPr/>
        <p:txBody>
          <a:bodyPr/>
          <a:lstStyle/>
          <a:p>
            <a:fld id="{03C3D952-A5BC-4DED-B40D-BEA93C3C77F0}" type="slidenum">
              <a:rPr lang="en-US" smtClean="0"/>
              <a:t>‹#›</a:t>
            </a:fld>
            <a:endParaRPr lang="en-US"/>
          </a:p>
        </p:txBody>
      </p:sp>
    </p:spTree>
    <p:extLst>
      <p:ext uri="{BB962C8B-B14F-4D97-AF65-F5344CB8AC3E}">
        <p14:creationId xmlns:p14="http://schemas.microsoft.com/office/powerpoint/2010/main" val="2591445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F7843F-F7A7-4BE6-B23A-E78D96845F19}"/>
              </a:ext>
            </a:extLst>
          </p:cNvPr>
          <p:cNvSpPr>
            <a:spLocks noGrp="1"/>
          </p:cNvSpPr>
          <p:nvPr>
            <p:ph type="dt" sz="half" idx="10"/>
          </p:nvPr>
        </p:nvSpPr>
        <p:spPr/>
        <p:txBody>
          <a:bodyPr/>
          <a:lstStyle/>
          <a:p>
            <a:fld id="{7AE233BA-CFF8-4FF8-BD6E-B0FBC54C1EFB}" type="datetime1">
              <a:rPr lang="en-US" smtClean="0"/>
              <a:t>2/24/2021</a:t>
            </a:fld>
            <a:endParaRPr lang="en-US"/>
          </a:p>
        </p:txBody>
      </p:sp>
      <p:sp>
        <p:nvSpPr>
          <p:cNvPr id="3" name="Footer Placeholder 2">
            <a:extLst>
              <a:ext uri="{FF2B5EF4-FFF2-40B4-BE49-F238E27FC236}">
                <a16:creationId xmlns:a16="http://schemas.microsoft.com/office/drawing/2014/main" id="{22082025-9CDE-45E7-8865-5450576FBCE8}"/>
              </a:ext>
            </a:extLst>
          </p:cNvPr>
          <p:cNvSpPr>
            <a:spLocks noGrp="1"/>
          </p:cNvSpPr>
          <p:nvPr>
            <p:ph type="ftr" sz="quarter" idx="11"/>
          </p:nvPr>
        </p:nvSpPr>
        <p:spPr/>
        <p:txBody>
          <a:bodyPr/>
          <a:lstStyle/>
          <a:p>
            <a:r>
              <a:rPr lang="en-US"/>
              <a:t>VALA - Libraries, Technology and the Future Inc</a:t>
            </a:r>
          </a:p>
        </p:txBody>
      </p:sp>
      <p:sp>
        <p:nvSpPr>
          <p:cNvPr id="4" name="Slide Number Placeholder 3">
            <a:extLst>
              <a:ext uri="{FF2B5EF4-FFF2-40B4-BE49-F238E27FC236}">
                <a16:creationId xmlns:a16="http://schemas.microsoft.com/office/drawing/2014/main" id="{7AE4BDB8-B78E-454E-BF65-08E0989BAD0E}"/>
              </a:ext>
            </a:extLst>
          </p:cNvPr>
          <p:cNvSpPr>
            <a:spLocks noGrp="1"/>
          </p:cNvSpPr>
          <p:nvPr>
            <p:ph type="sldNum" sz="quarter" idx="12"/>
          </p:nvPr>
        </p:nvSpPr>
        <p:spPr/>
        <p:txBody>
          <a:bodyPr/>
          <a:lstStyle/>
          <a:p>
            <a:fld id="{03C3D952-A5BC-4DED-B40D-BEA93C3C77F0}" type="slidenum">
              <a:rPr lang="en-US" smtClean="0"/>
              <a:t>‹#›</a:t>
            </a:fld>
            <a:endParaRPr lang="en-US"/>
          </a:p>
        </p:txBody>
      </p:sp>
    </p:spTree>
    <p:extLst>
      <p:ext uri="{BB962C8B-B14F-4D97-AF65-F5344CB8AC3E}">
        <p14:creationId xmlns:p14="http://schemas.microsoft.com/office/powerpoint/2010/main" val="1515027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52668-4DFC-472C-9B6D-DE346F56D5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BE70802-7BC1-48C3-8763-89EBEB2A775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E8A5E66-50AD-4756-A826-38C8921823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E67BFE2-7AF8-47A1-B87A-6185C0673D68}"/>
              </a:ext>
            </a:extLst>
          </p:cNvPr>
          <p:cNvSpPr>
            <a:spLocks noGrp="1"/>
          </p:cNvSpPr>
          <p:nvPr>
            <p:ph type="dt" sz="half" idx="10"/>
          </p:nvPr>
        </p:nvSpPr>
        <p:spPr/>
        <p:txBody>
          <a:bodyPr/>
          <a:lstStyle/>
          <a:p>
            <a:fld id="{5910BA9A-D27E-46AB-B645-F9E9B55AD8D0}" type="datetime1">
              <a:rPr lang="en-US" smtClean="0"/>
              <a:t>2/24/2021</a:t>
            </a:fld>
            <a:endParaRPr lang="en-US"/>
          </a:p>
        </p:txBody>
      </p:sp>
      <p:sp>
        <p:nvSpPr>
          <p:cNvPr id="6" name="Footer Placeholder 5">
            <a:extLst>
              <a:ext uri="{FF2B5EF4-FFF2-40B4-BE49-F238E27FC236}">
                <a16:creationId xmlns:a16="http://schemas.microsoft.com/office/drawing/2014/main" id="{D5B8DBC6-524E-44C2-AEE7-D2C8147AF082}"/>
              </a:ext>
            </a:extLst>
          </p:cNvPr>
          <p:cNvSpPr>
            <a:spLocks noGrp="1"/>
          </p:cNvSpPr>
          <p:nvPr>
            <p:ph type="ftr" sz="quarter" idx="11"/>
          </p:nvPr>
        </p:nvSpPr>
        <p:spPr/>
        <p:txBody>
          <a:bodyPr/>
          <a:lstStyle/>
          <a:p>
            <a:r>
              <a:rPr lang="en-US"/>
              <a:t>VALA - Libraries, Technology and the Future Inc</a:t>
            </a:r>
          </a:p>
        </p:txBody>
      </p:sp>
      <p:sp>
        <p:nvSpPr>
          <p:cNvPr id="7" name="Slide Number Placeholder 6">
            <a:extLst>
              <a:ext uri="{FF2B5EF4-FFF2-40B4-BE49-F238E27FC236}">
                <a16:creationId xmlns:a16="http://schemas.microsoft.com/office/drawing/2014/main" id="{124209E2-8000-4334-AB84-1C6A24FE03A2}"/>
              </a:ext>
            </a:extLst>
          </p:cNvPr>
          <p:cNvSpPr>
            <a:spLocks noGrp="1"/>
          </p:cNvSpPr>
          <p:nvPr>
            <p:ph type="sldNum" sz="quarter" idx="12"/>
          </p:nvPr>
        </p:nvSpPr>
        <p:spPr/>
        <p:txBody>
          <a:bodyPr/>
          <a:lstStyle/>
          <a:p>
            <a:fld id="{03C3D952-A5BC-4DED-B40D-BEA93C3C77F0}" type="slidenum">
              <a:rPr lang="en-US" smtClean="0"/>
              <a:t>‹#›</a:t>
            </a:fld>
            <a:endParaRPr lang="en-US"/>
          </a:p>
        </p:txBody>
      </p:sp>
    </p:spTree>
    <p:extLst>
      <p:ext uri="{BB962C8B-B14F-4D97-AF65-F5344CB8AC3E}">
        <p14:creationId xmlns:p14="http://schemas.microsoft.com/office/powerpoint/2010/main" val="775555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9B0EF-C1C9-471C-A224-D244A00FE4A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A67997-33A9-4844-B537-C16A4E584DC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5DE8CCC-4B8B-4AE6-937A-A967BDD8AB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8A4AD3-FC79-42CC-9333-1972ED368987}"/>
              </a:ext>
            </a:extLst>
          </p:cNvPr>
          <p:cNvSpPr>
            <a:spLocks noGrp="1"/>
          </p:cNvSpPr>
          <p:nvPr>
            <p:ph type="dt" sz="half" idx="10"/>
          </p:nvPr>
        </p:nvSpPr>
        <p:spPr/>
        <p:txBody>
          <a:bodyPr/>
          <a:lstStyle/>
          <a:p>
            <a:fld id="{B45325D8-E34F-47CD-8ACD-2B8A56A730E2}" type="datetime1">
              <a:rPr lang="en-US" smtClean="0"/>
              <a:t>2/24/2021</a:t>
            </a:fld>
            <a:endParaRPr lang="en-US"/>
          </a:p>
        </p:txBody>
      </p:sp>
      <p:sp>
        <p:nvSpPr>
          <p:cNvPr id="6" name="Footer Placeholder 5">
            <a:extLst>
              <a:ext uri="{FF2B5EF4-FFF2-40B4-BE49-F238E27FC236}">
                <a16:creationId xmlns:a16="http://schemas.microsoft.com/office/drawing/2014/main" id="{DD8C7CB3-7579-4FD3-AF23-B1A40D45D7EB}"/>
              </a:ext>
            </a:extLst>
          </p:cNvPr>
          <p:cNvSpPr>
            <a:spLocks noGrp="1"/>
          </p:cNvSpPr>
          <p:nvPr>
            <p:ph type="ftr" sz="quarter" idx="11"/>
          </p:nvPr>
        </p:nvSpPr>
        <p:spPr/>
        <p:txBody>
          <a:bodyPr/>
          <a:lstStyle/>
          <a:p>
            <a:r>
              <a:rPr lang="en-US"/>
              <a:t>VALA - Libraries, Technology and the Future Inc</a:t>
            </a:r>
          </a:p>
        </p:txBody>
      </p:sp>
      <p:sp>
        <p:nvSpPr>
          <p:cNvPr id="7" name="Slide Number Placeholder 6">
            <a:extLst>
              <a:ext uri="{FF2B5EF4-FFF2-40B4-BE49-F238E27FC236}">
                <a16:creationId xmlns:a16="http://schemas.microsoft.com/office/drawing/2014/main" id="{45587E56-E32C-4A38-B07A-74056D6A1A46}"/>
              </a:ext>
            </a:extLst>
          </p:cNvPr>
          <p:cNvSpPr>
            <a:spLocks noGrp="1"/>
          </p:cNvSpPr>
          <p:nvPr>
            <p:ph type="sldNum" sz="quarter" idx="12"/>
          </p:nvPr>
        </p:nvSpPr>
        <p:spPr/>
        <p:txBody>
          <a:bodyPr/>
          <a:lstStyle/>
          <a:p>
            <a:fld id="{03C3D952-A5BC-4DED-B40D-BEA93C3C77F0}" type="slidenum">
              <a:rPr lang="en-US" smtClean="0"/>
              <a:t>‹#›</a:t>
            </a:fld>
            <a:endParaRPr lang="en-US"/>
          </a:p>
        </p:txBody>
      </p:sp>
    </p:spTree>
    <p:extLst>
      <p:ext uri="{BB962C8B-B14F-4D97-AF65-F5344CB8AC3E}">
        <p14:creationId xmlns:p14="http://schemas.microsoft.com/office/powerpoint/2010/main" val="20202745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DAB9AD-F1BF-4243-9401-EC166B44638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E536EAB-AFF1-4E48-A368-DB53DAE3FD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11238F-9429-4F88-8A3A-8F26269AFA1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989F5D-7453-45AB-AD48-865ECA10D236}" type="datetime1">
              <a:rPr lang="en-US" smtClean="0"/>
              <a:t>2/24/2021</a:t>
            </a:fld>
            <a:endParaRPr lang="en-US"/>
          </a:p>
        </p:txBody>
      </p:sp>
      <p:sp>
        <p:nvSpPr>
          <p:cNvPr id="5" name="Footer Placeholder 4">
            <a:extLst>
              <a:ext uri="{FF2B5EF4-FFF2-40B4-BE49-F238E27FC236}">
                <a16:creationId xmlns:a16="http://schemas.microsoft.com/office/drawing/2014/main" id="{090C61BD-94CC-421F-9095-A37538E4E3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VALA - Libraries, Technology and the Future Inc</a:t>
            </a:r>
          </a:p>
        </p:txBody>
      </p:sp>
      <p:sp>
        <p:nvSpPr>
          <p:cNvPr id="6" name="Slide Number Placeholder 5">
            <a:extLst>
              <a:ext uri="{FF2B5EF4-FFF2-40B4-BE49-F238E27FC236}">
                <a16:creationId xmlns:a16="http://schemas.microsoft.com/office/drawing/2014/main" id="{B3892A76-565E-4ED0-9338-CE147FDEE83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C3D952-A5BC-4DED-B40D-BEA93C3C77F0}" type="slidenum">
              <a:rPr lang="en-US" smtClean="0"/>
              <a:t>‹#›</a:t>
            </a:fld>
            <a:endParaRPr lang="en-US"/>
          </a:p>
        </p:txBody>
      </p:sp>
    </p:spTree>
    <p:extLst>
      <p:ext uri="{BB962C8B-B14F-4D97-AF65-F5344CB8AC3E}">
        <p14:creationId xmlns:p14="http://schemas.microsoft.com/office/powerpoint/2010/main" val="41003541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2" y="758952"/>
            <a:ext cx="3443591"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9"/>
            <a:ext cx="2947483"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2"/>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pPr defTabSz="457200"/>
            <a:fld id="{F6F0EDA4-B55B-4302-A73F-3A705DB0FF02}" type="datetime1">
              <a:rPr lang="en-US" smtClean="0">
                <a:solidFill>
                  <a:prstClr val="black">
                    <a:lumMod val="50000"/>
                    <a:lumOff val="50000"/>
                  </a:prstClr>
                </a:solidFill>
              </a:rPr>
              <a:t>2/24/2021</a:t>
            </a:fld>
            <a:endParaRPr lang="en-US" dirty="0">
              <a:solidFill>
                <a:prstClr val="black">
                  <a:lumMod val="50000"/>
                  <a:lumOff val="50000"/>
                </a:prstClr>
              </a:solidFill>
            </a:endParaRPr>
          </a:p>
        </p:txBody>
      </p:sp>
      <p:sp>
        <p:nvSpPr>
          <p:cNvPr id="5" name="Footer Placeholder 4"/>
          <p:cNvSpPr>
            <a:spLocks noGrp="1"/>
          </p:cNvSpPr>
          <p:nvPr>
            <p:ph type="ftr" sz="quarter" idx="3"/>
          </p:nvPr>
        </p:nvSpPr>
        <p:spPr>
          <a:xfrm>
            <a:off x="3869268" y="6356352"/>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pPr defTabSz="457200"/>
            <a:r>
              <a:rPr lang="en-US">
                <a:solidFill>
                  <a:prstClr val="black">
                    <a:lumMod val="50000"/>
                    <a:lumOff val="50000"/>
                  </a:prstClr>
                </a:solidFill>
              </a:rPr>
              <a:t>VALA - Libraries, Technology and the Future Inc</a:t>
            </a:r>
            <a:endParaRPr lang="en-US" dirty="0">
              <a:solidFill>
                <a:prstClr val="black">
                  <a:lumMod val="50000"/>
                  <a:lumOff val="50000"/>
                </a:prstClr>
              </a:solidFill>
            </a:endParaRPr>
          </a:p>
        </p:txBody>
      </p:sp>
      <p:sp>
        <p:nvSpPr>
          <p:cNvPr id="6" name="Slide Number Placeholder 5"/>
          <p:cNvSpPr>
            <a:spLocks noGrp="1"/>
          </p:cNvSpPr>
          <p:nvPr>
            <p:ph type="sldNum" sz="quarter" idx="4"/>
          </p:nvPr>
        </p:nvSpPr>
        <p:spPr>
          <a:xfrm>
            <a:off x="10634137" y="6356352"/>
            <a:ext cx="1530927" cy="365125"/>
          </a:xfrm>
          <a:prstGeom prst="rect">
            <a:avLst/>
          </a:prstGeom>
        </p:spPr>
        <p:txBody>
          <a:bodyPr vert="horz" lIns="91440" tIns="45720" rIns="91440" bIns="45720" rtlCol="0" anchor="ctr"/>
          <a:lstStyle>
            <a:lvl1pPr algn="r">
              <a:defRPr sz="1200" b="1">
                <a:solidFill>
                  <a:schemeClr val="accent1"/>
                </a:solidFill>
              </a:defRPr>
            </a:lvl1pPr>
          </a:lstStyle>
          <a:p>
            <a:pPr defTabSz="457200"/>
            <a:fld id="{4FAB73BC-B049-4115-A692-8D63A059BFB8}" type="slidenum">
              <a:rPr lang="en-US" smtClean="0">
                <a:solidFill>
                  <a:srgbClr val="374C81"/>
                </a:solidFill>
              </a:rPr>
              <a:pPr defTabSz="457200"/>
              <a:t>‹#›</a:t>
            </a:fld>
            <a:endParaRPr lang="en-US" dirty="0">
              <a:solidFill>
                <a:srgbClr val="374C81"/>
              </a:solidFill>
            </a:endParaRPr>
          </a:p>
        </p:txBody>
      </p:sp>
    </p:spTree>
    <p:extLst>
      <p:ext uri="{BB962C8B-B14F-4D97-AF65-F5344CB8AC3E}">
        <p14:creationId xmlns:p14="http://schemas.microsoft.com/office/powerpoint/2010/main" val="11630638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hyperlink" Target="https://unsplash.com/s/photos/voice-activation?utm_source=unsplash&amp;utm_medium=referral&amp;utm_content=creditCopyText" TargetMode="External"/><Relationship Id="rId4" Type="http://schemas.openxmlformats.org/officeDocument/2006/relationships/hyperlink" Target="https://unsplash.com/@jasonrosewell?utm_source=unsplash&amp;utm_medium=referral&amp;utm_content=creditCopyText" TargetMode="Externa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slideLayout" Target="../slideLayouts/slideLayout7.xml"/><Relationship Id="rId7" Type="http://schemas.openxmlformats.org/officeDocument/2006/relationships/image" Target="../media/image25.jpe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notesSlide" Target="../notesSlides/notesSlide18.xml"/><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0.jpe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7.png"/><Relationship Id="rId5" Type="http://schemas.openxmlformats.org/officeDocument/2006/relationships/image" Target="../media/image29.jpe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alkirasoftware.com/what-we-do/" TargetMode="External"/><Relationship Id="rId2" Type="http://schemas.openxmlformats.org/officeDocument/2006/relationships/hyperlink" Target="https://www.anzacsquare.qld.gov.au/commemorate/commemorate-differently" TargetMode="External"/><Relationship Id="rId1" Type="http://schemas.openxmlformats.org/officeDocument/2006/relationships/slideLayout" Target="../slideLayouts/slideLayout2.xml"/><Relationship Id="rId6" Type="http://schemas.openxmlformats.org/officeDocument/2006/relationships/hyperlink" Target="mailto:linda.barron@slq.qld.gov.au" TargetMode="External"/><Relationship Id="rId5" Type="http://schemas.openxmlformats.org/officeDocument/2006/relationships/hyperlink" Target="mailto:anna.Raunik@slq.qld.gov.au" TargetMode="External"/><Relationship Id="rId4" Type="http://schemas.openxmlformats.org/officeDocument/2006/relationships/hyperlink" Target="https://www.slq.qld.gov.au/blog/ask-first-5-forever-hands-free-tips-and-ideas-families#:~:text=Use%20a%20voice%20command%20to,talk%20to%20First%205%20Forever%22"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image" Target="../media/image34.jpeg"/><Relationship Id="rId7" Type="http://schemas.openxmlformats.org/officeDocument/2006/relationships/image" Target="../media/image36.gif"/><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hyperlink" Target="https://www.vala.org.au/events/vala-tech-camp-2021/camp-registration/" TargetMode="External"/><Relationship Id="rId5" Type="http://schemas.openxmlformats.org/officeDocument/2006/relationships/hyperlink" Target="https://www.vala.org.au/events/vala-tech-camp-2021/" TargetMode="External"/><Relationship Id="rId4" Type="http://schemas.openxmlformats.org/officeDocument/2006/relationships/image" Target="../media/image35.jp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31504" y="980728"/>
            <a:ext cx="6624736" cy="5040560"/>
          </a:xfrm>
        </p:spPr>
        <p:txBody>
          <a:bodyPr>
            <a:normAutofit fontScale="90000"/>
          </a:bodyPr>
          <a:lstStyle/>
          <a:p>
            <a:pPr algn="ctr">
              <a:lnSpc>
                <a:spcPct val="100000"/>
              </a:lnSpc>
            </a:pPr>
            <a:r>
              <a:rPr lang="en-AU" sz="3100" b="1" dirty="0"/>
              <a:t>VALA Events 2021:</a:t>
            </a:r>
            <a:br>
              <a:rPr lang="en-AU" sz="3100" b="1" dirty="0"/>
            </a:br>
            <a:r>
              <a:rPr lang="en-AU" sz="2700" b="1" dirty="0"/>
              <a:t>2</a:t>
            </a:r>
            <a:r>
              <a:rPr lang="en-GB" sz="2700" b="1" dirty="0"/>
              <a:t>020 VALA Award for Crisis Response - #1 –</a:t>
            </a:r>
            <a:r>
              <a:rPr lang="en-GB" sz="3100" b="1" dirty="0"/>
              <a:t> State Library of Queensland presents “ANZAC Stories”</a:t>
            </a:r>
            <a:br>
              <a:rPr lang="en-AU" sz="3100" b="1" dirty="0"/>
            </a:br>
            <a:br>
              <a:rPr lang="en-AU" sz="2700" b="1" dirty="0"/>
            </a:br>
            <a:r>
              <a:rPr lang="en-AU" sz="2700" b="1" dirty="0"/>
              <a:t>Presenters:</a:t>
            </a:r>
            <a:br>
              <a:rPr lang="en-AU" sz="2700" b="1" dirty="0"/>
            </a:br>
            <a:r>
              <a:rPr lang="en-AU" sz="2700" b="1" dirty="0"/>
              <a:t>Anna </a:t>
            </a:r>
            <a:r>
              <a:rPr lang="en-AU" sz="2700" b="1" dirty="0" err="1"/>
              <a:t>Raunik</a:t>
            </a:r>
            <a:r>
              <a:rPr lang="en-AU" sz="2700" b="1" dirty="0"/>
              <a:t> and Linda Barron – SLQLD </a:t>
            </a:r>
            <a:br>
              <a:rPr lang="en-AU" sz="2700" b="1" dirty="0"/>
            </a:br>
            <a:r>
              <a:rPr lang="en-AU" sz="2700" b="1" dirty="0"/>
              <a:t>Host:</a:t>
            </a:r>
            <a:br>
              <a:rPr lang="en-AU" sz="2700" b="1" dirty="0"/>
            </a:br>
            <a:r>
              <a:rPr lang="en-AU" sz="2700" b="1" dirty="0"/>
              <a:t>Melissa Parent, VALA Vice President</a:t>
            </a:r>
            <a:br>
              <a:rPr lang="en-AU" sz="2700" b="1" dirty="0"/>
            </a:br>
            <a:br>
              <a:rPr lang="en-AU" sz="2700" b="1" dirty="0"/>
            </a:br>
            <a:r>
              <a:rPr lang="en-AU" sz="2700" b="1" dirty="0"/>
              <a:t>Wednesday 24 February 2021</a:t>
            </a:r>
            <a:br>
              <a:rPr lang="en-AU" sz="2700" b="1" dirty="0"/>
            </a:br>
            <a:r>
              <a:rPr lang="en-AU" sz="2700" b="1" dirty="0"/>
              <a:t>12.00 – 1.00pm AEDT</a:t>
            </a:r>
            <a:br>
              <a:rPr lang="en-AU" sz="2700" b="1" dirty="0"/>
            </a:br>
            <a:r>
              <a:rPr lang="en-AU" sz="2700" b="1" dirty="0"/>
              <a:t>Zoom Webinar</a:t>
            </a:r>
            <a:endParaRPr lang="en-AU" sz="3100" b="1" dirty="0"/>
          </a:p>
        </p:txBody>
      </p:sp>
      <p:pic>
        <p:nvPicPr>
          <p:cNvPr id="4" name="Picture 3" descr="Logo&#10;&#10;Description automatically generated">
            <a:extLst>
              <a:ext uri="{FF2B5EF4-FFF2-40B4-BE49-F238E27FC236}">
                <a16:creationId xmlns:a16="http://schemas.microsoft.com/office/drawing/2014/main" id="{4E9644FF-3C50-40FC-965E-7AA3A29A4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8288" y="908720"/>
            <a:ext cx="1800200" cy="1800200"/>
          </a:xfrm>
          <a:prstGeom prst="rect">
            <a:avLst/>
          </a:prstGeom>
        </p:spPr>
      </p:pic>
      <p:sp>
        <p:nvSpPr>
          <p:cNvPr id="3" name="Slide Number Placeholder 2">
            <a:extLst>
              <a:ext uri="{FF2B5EF4-FFF2-40B4-BE49-F238E27FC236}">
                <a16:creationId xmlns:a16="http://schemas.microsoft.com/office/drawing/2014/main" id="{3398E358-CB9C-475B-806B-FF5CE0717E97}"/>
              </a:ext>
            </a:extLst>
          </p:cNvPr>
          <p:cNvSpPr>
            <a:spLocks noGrp="1"/>
          </p:cNvSpPr>
          <p:nvPr>
            <p:ph type="sldNum" sz="quarter" idx="12"/>
          </p:nvPr>
        </p:nvSpPr>
        <p:spPr/>
        <p:txBody>
          <a:bodyPr/>
          <a:lstStyle/>
          <a:p>
            <a:fld id="{4FAB73BC-B049-4115-A692-8D63A059BFB8}" type="slidenum">
              <a:rPr lang="en-US" smtClean="0">
                <a:solidFill>
                  <a:srgbClr val="374C81"/>
                </a:solidFill>
              </a:rPr>
              <a:pPr/>
              <a:t>1</a:t>
            </a:fld>
            <a:endParaRPr lang="en-US" dirty="0">
              <a:solidFill>
                <a:srgbClr val="374C81"/>
              </a:solidFill>
            </a:endParaRPr>
          </a:p>
        </p:txBody>
      </p:sp>
    </p:spTree>
    <p:extLst>
      <p:ext uri="{BB962C8B-B14F-4D97-AF65-F5344CB8AC3E}">
        <p14:creationId xmlns:p14="http://schemas.microsoft.com/office/powerpoint/2010/main" val="4058927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FABB624F-BF77-4AE1-B71D-2D681D4731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4" descr="Man standing in World War II gallery looking at plaques on wall">
            <a:extLst>
              <a:ext uri="{FF2B5EF4-FFF2-40B4-BE49-F238E27FC236}">
                <a16:creationId xmlns:a16="http://schemas.microsoft.com/office/drawing/2014/main" id="{B25DC17E-A8EC-496B-A491-564EC4D193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253" r="17012" b="-1"/>
          <a:stretch/>
        </p:blipFill>
        <p:spPr bwMode="auto">
          <a:xfrm>
            <a:off x="163073" y="-82290"/>
            <a:ext cx="7370057" cy="685799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9th Australian Infantry Battalion plaque">
            <a:extLst>
              <a:ext uri="{FF2B5EF4-FFF2-40B4-BE49-F238E27FC236}">
                <a16:creationId xmlns:a16="http://schemas.microsoft.com/office/drawing/2014/main" id="{2B00D8D9-26AB-448A-BA47-959281FC33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818" r="-1" b="31037"/>
          <a:stretch/>
        </p:blipFill>
        <p:spPr bwMode="auto">
          <a:xfrm>
            <a:off x="7534656" y="1"/>
            <a:ext cx="4657344" cy="33467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text, indoor, floor, ceiling&#10;&#10;Description automatically generated">
            <a:extLst>
              <a:ext uri="{FF2B5EF4-FFF2-40B4-BE49-F238E27FC236}">
                <a16:creationId xmlns:a16="http://schemas.microsoft.com/office/drawing/2014/main" id="{A9D80B23-56BD-4B2C-826F-E9140B4C41AF}"/>
              </a:ext>
            </a:extLst>
          </p:cNvPr>
          <p:cNvPicPr>
            <a:picLocks noChangeAspect="1"/>
          </p:cNvPicPr>
          <p:nvPr/>
        </p:nvPicPr>
        <p:blipFill rotWithShape="1">
          <a:blip r:embed="rId5">
            <a:extLst>
              <a:ext uri="{28A0092B-C50C-407E-A947-70E740481C1C}">
                <a14:useLocalDpi xmlns:a14="http://schemas.microsoft.com/office/drawing/2010/main" val="0"/>
              </a:ext>
            </a:extLst>
          </a:blip>
          <a:srcRect l="6054" r="1052" b="-4"/>
          <a:stretch/>
        </p:blipFill>
        <p:spPr>
          <a:xfrm>
            <a:off x="7534654" y="3511296"/>
            <a:ext cx="4657346" cy="3346704"/>
          </a:xfrm>
          <a:prstGeom prst="rect">
            <a:avLst/>
          </a:prstGeom>
        </p:spPr>
      </p:pic>
      <p:sp>
        <p:nvSpPr>
          <p:cNvPr id="7" name="Slide Number Placeholder 6">
            <a:extLst>
              <a:ext uri="{FF2B5EF4-FFF2-40B4-BE49-F238E27FC236}">
                <a16:creationId xmlns:a16="http://schemas.microsoft.com/office/drawing/2014/main" id="{22814398-77C9-48E7-B187-773C18784A6F}"/>
              </a:ext>
            </a:extLst>
          </p:cNvPr>
          <p:cNvSpPr>
            <a:spLocks noGrp="1"/>
          </p:cNvSpPr>
          <p:nvPr>
            <p:ph type="sldNum" sz="quarter" idx="12"/>
          </p:nvPr>
        </p:nvSpPr>
        <p:spPr/>
        <p:txBody>
          <a:bodyPr/>
          <a:lstStyle/>
          <a:p>
            <a:fld id="{03C3D952-A5BC-4DED-B40D-BEA93C3C77F0}" type="slidenum">
              <a:rPr lang="en-US" smtClean="0"/>
              <a:t>10</a:t>
            </a:fld>
            <a:endParaRPr lang="en-US"/>
          </a:p>
        </p:txBody>
      </p:sp>
    </p:spTree>
    <p:extLst>
      <p:ext uri="{BB962C8B-B14F-4D97-AF65-F5344CB8AC3E}">
        <p14:creationId xmlns:p14="http://schemas.microsoft.com/office/powerpoint/2010/main" val="38386375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A95D104A-925B-449A-8FF7-6CB8149EBF7E}"/>
              </a:ext>
            </a:extLst>
          </p:cNvPr>
          <p:cNvPicPr>
            <a:picLocks noChangeAspect="1"/>
          </p:cNvPicPr>
          <p:nvPr/>
        </p:nvPicPr>
        <p:blipFill rotWithShape="1">
          <a:blip r:embed="rId3"/>
          <a:srcRect t="16060"/>
          <a:stretch/>
        </p:blipFill>
        <p:spPr>
          <a:xfrm>
            <a:off x="20" y="1282"/>
            <a:ext cx="12191980" cy="6856718"/>
          </a:xfrm>
          <a:prstGeom prst="rect">
            <a:avLst/>
          </a:prstGeom>
        </p:spPr>
      </p:pic>
      <p:sp>
        <p:nvSpPr>
          <p:cNvPr id="4" name="Slide Number Placeholder 3">
            <a:extLst>
              <a:ext uri="{FF2B5EF4-FFF2-40B4-BE49-F238E27FC236}">
                <a16:creationId xmlns:a16="http://schemas.microsoft.com/office/drawing/2014/main" id="{615C1FAE-E3C1-4FB5-9CFC-18000DA33994}"/>
              </a:ext>
            </a:extLst>
          </p:cNvPr>
          <p:cNvSpPr>
            <a:spLocks noGrp="1"/>
          </p:cNvSpPr>
          <p:nvPr>
            <p:ph type="sldNum" sz="quarter" idx="12"/>
          </p:nvPr>
        </p:nvSpPr>
        <p:spPr/>
        <p:txBody>
          <a:bodyPr/>
          <a:lstStyle/>
          <a:p>
            <a:fld id="{03C3D952-A5BC-4DED-B40D-BEA93C3C77F0}" type="slidenum">
              <a:rPr lang="en-US" smtClean="0"/>
              <a:t>11</a:t>
            </a:fld>
            <a:endParaRPr lang="en-US"/>
          </a:p>
        </p:txBody>
      </p:sp>
    </p:spTree>
    <p:extLst>
      <p:ext uri="{BB962C8B-B14F-4D97-AF65-F5344CB8AC3E}">
        <p14:creationId xmlns:p14="http://schemas.microsoft.com/office/powerpoint/2010/main" val="3570929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63CCA61C-9FCB-4832-AFA7-5E29E9F26502}"/>
              </a:ext>
            </a:extLst>
          </p:cNvPr>
          <p:cNvPicPr>
            <a:picLocks noChangeAspect="1"/>
          </p:cNvPicPr>
          <p:nvPr/>
        </p:nvPicPr>
        <p:blipFill rotWithShape="1">
          <a:blip r:embed="rId3"/>
          <a:srcRect r="11096" b="1"/>
          <a:stretch/>
        </p:blipFill>
        <p:spPr>
          <a:xfrm>
            <a:off x="20" y="1282"/>
            <a:ext cx="12191980" cy="6856718"/>
          </a:xfrm>
          <a:prstGeom prst="rect">
            <a:avLst/>
          </a:prstGeom>
        </p:spPr>
      </p:pic>
      <p:sp>
        <p:nvSpPr>
          <p:cNvPr id="4" name="Slide Number Placeholder 3">
            <a:extLst>
              <a:ext uri="{FF2B5EF4-FFF2-40B4-BE49-F238E27FC236}">
                <a16:creationId xmlns:a16="http://schemas.microsoft.com/office/drawing/2014/main" id="{B3A4F776-E41A-49B3-8B00-514734611B1C}"/>
              </a:ext>
            </a:extLst>
          </p:cNvPr>
          <p:cNvSpPr>
            <a:spLocks noGrp="1"/>
          </p:cNvSpPr>
          <p:nvPr>
            <p:ph type="sldNum" sz="quarter" idx="12"/>
          </p:nvPr>
        </p:nvSpPr>
        <p:spPr/>
        <p:txBody>
          <a:bodyPr/>
          <a:lstStyle/>
          <a:p>
            <a:fld id="{03C3D952-A5BC-4DED-B40D-BEA93C3C77F0}" type="slidenum">
              <a:rPr lang="en-US" smtClean="0"/>
              <a:t>12</a:t>
            </a:fld>
            <a:endParaRPr lang="en-US"/>
          </a:p>
        </p:txBody>
      </p:sp>
    </p:spTree>
    <p:extLst>
      <p:ext uri="{BB962C8B-B14F-4D97-AF65-F5344CB8AC3E}">
        <p14:creationId xmlns:p14="http://schemas.microsoft.com/office/powerpoint/2010/main" val="28912650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9D1FD2A-2BBA-4B7A-80E4-09314FE251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a:extLst>
              <a:ext uri="{FF2B5EF4-FFF2-40B4-BE49-F238E27FC236}">
                <a16:creationId xmlns:a16="http://schemas.microsoft.com/office/drawing/2014/main" id="{8C4C8E81-1777-4C6D-8CA9-0BC8C9FDF6F3}"/>
              </a:ext>
            </a:extLst>
          </p:cNvPr>
          <p:cNvPicPr>
            <a:picLocks noChangeAspect="1"/>
          </p:cNvPicPr>
          <p:nvPr/>
        </p:nvPicPr>
        <p:blipFill rotWithShape="1">
          <a:blip r:embed="rId3"/>
          <a:srcRect l="8282" r="12444" b="1"/>
          <a:stretch/>
        </p:blipFill>
        <p:spPr>
          <a:xfrm>
            <a:off x="321731" y="557189"/>
            <a:ext cx="7086768" cy="5743618"/>
          </a:xfrm>
          <a:prstGeom prst="rect">
            <a:avLst/>
          </a:prstGeom>
        </p:spPr>
      </p:pic>
      <p:pic>
        <p:nvPicPr>
          <p:cNvPr id="4" name="Picture 3" descr="A picture containing person&#10;&#10;Description automatically generated">
            <a:extLst>
              <a:ext uri="{FF2B5EF4-FFF2-40B4-BE49-F238E27FC236}">
                <a16:creationId xmlns:a16="http://schemas.microsoft.com/office/drawing/2014/main" id="{6CE30639-EFC5-4603-9902-E7D10B6F5747}"/>
              </a:ext>
            </a:extLst>
          </p:cNvPr>
          <p:cNvPicPr>
            <a:picLocks noChangeAspect="1"/>
          </p:cNvPicPr>
          <p:nvPr/>
        </p:nvPicPr>
        <p:blipFill rotWithShape="1">
          <a:blip r:embed="rId4">
            <a:extLst>
              <a:ext uri="{28A0092B-C50C-407E-A947-70E740481C1C}">
                <a14:useLocalDpi xmlns:a14="http://schemas.microsoft.com/office/drawing/2010/main" val="0"/>
              </a:ext>
            </a:extLst>
          </a:blip>
          <a:srcRect l="33753" r="16632" b="1"/>
          <a:stretch/>
        </p:blipFill>
        <p:spPr>
          <a:xfrm>
            <a:off x="7601026" y="557189"/>
            <a:ext cx="4269242" cy="5743618"/>
          </a:xfrm>
          <a:prstGeom prst="rect">
            <a:avLst/>
          </a:prstGeom>
        </p:spPr>
      </p:pic>
      <p:sp>
        <p:nvSpPr>
          <p:cNvPr id="3" name="TextBox 2">
            <a:extLst>
              <a:ext uri="{FF2B5EF4-FFF2-40B4-BE49-F238E27FC236}">
                <a16:creationId xmlns:a16="http://schemas.microsoft.com/office/drawing/2014/main" id="{044EA049-EE03-4EB4-8C7B-89DF3E498999}"/>
              </a:ext>
            </a:extLst>
          </p:cNvPr>
          <p:cNvSpPr txBox="1"/>
          <p:nvPr/>
        </p:nvSpPr>
        <p:spPr>
          <a:xfrm>
            <a:off x="1001684" y="170412"/>
            <a:ext cx="10178934" cy="1328730"/>
          </a:xfrm>
          <a:prstGeom prst="rect">
            <a:avLst/>
          </a:prstGeom>
        </p:spPr>
        <p:txBody>
          <a:bodyPr vert="horz" lIns="91440" tIns="45720" rIns="91440" bIns="45720" rtlCol="0" anchor="b">
            <a:normAutofit/>
          </a:bodyPr>
          <a:lstStyle/>
          <a:p>
            <a:pPr algn="ctr">
              <a:lnSpc>
                <a:spcPct val="90000"/>
              </a:lnSpc>
              <a:spcBef>
                <a:spcPct val="0"/>
              </a:spcBef>
              <a:spcAft>
                <a:spcPts val="600"/>
              </a:spcAft>
            </a:pPr>
            <a:endParaRPr lang="en-US" sz="4400" kern="1200" dirty="0">
              <a:solidFill>
                <a:schemeClr val="tx1"/>
              </a:solidFill>
              <a:latin typeface="+mj-lt"/>
              <a:ea typeface="+mj-ea"/>
              <a:cs typeface="+mj-cs"/>
            </a:endParaRPr>
          </a:p>
        </p:txBody>
      </p:sp>
      <p:sp>
        <p:nvSpPr>
          <p:cNvPr id="5" name="Slide Number Placeholder 4">
            <a:extLst>
              <a:ext uri="{FF2B5EF4-FFF2-40B4-BE49-F238E27FC236}">
                <a16:creationId xmlns:a16="http://schemas.microsoft.com/office/drawing/2014/main" id="{CDB4505B-6A29-40DB-9E96-1A43CEAA0AED}"/>
              </a:ext>
            </a:extLst>
          </p:cNvPr>
          <p:cNvSpPr>
            <a:spLocks noGrp="1"/>
          </p:cNvSpPr>
          <p:nvPr>
            <p:ph type="sldNum" sz="quarter" idx="12"/>
          </p:nvPr>
        </p:nvSpPr>
        <p:spPr/>
        <p:txBody>
          <a:bodyPr/>
          <a:lstStyle/>
          <a:p>
            <a:fld id="{03C3D952-A5BC-4DED-B40D-BEA93C3C77F0}" type="slidenum">
              <a:rPr lang="en-US" smtClean="0"/>
              <a:t>13</a:t>
            </a:fld>
            <a:endParaRPr lang="en-US"/>
          </a:p>
        </p:txBody>
      </p:sp>
    </p:spTree>
    <p:extLst>
      <p:ext uri="{BB962C8B-B14F-4D97-AF65-F5344CB8AC3E}">
        <p14:creationId xmlns:p14="http://schemas.microsoft.com/office/powerpoint/2010/main" val="20979834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E0AB4A02-023B-442D-AAD2-81D81DB5C637}"/>
              </a:ext>
            </a:extLst>
          </p:cNvPr>
          <p:cNvPicPr>
            <a:picLocks noChangeAspect="1"/>
          </p:cNvPicPr>
          <p:nvPr/>
        </p:nvPicPr>
        <p:blipFill rotWithShape="1">
          <a:blip r:embed="rId3"/>
          <a:srcRect t="27985" b="4662"/>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044EA049-EE03-4EB4-8C7B-89DF3E498999}"/>
              </a:ext>
            </a:extLst>
          </p:cNvPr>
          <p:cNvSpPr txBox="1"/>
          <p:nvPr/>
        </p:nvSpPr>
        <p:spPr>
          <a:xfrm>
            <a:off x="1481328" y="2743200"/>
            <a:ext cx="2468880" cy="369332"/>
          </a:xfrm>
          <a:prstGeom prst="rect">
            <a:avLst/>
          </a:prstGeom>
          <a:noFill/>
        </p:spPr>
        <p:txBody>
          <a:bodyPr wrap="square" rtlCol="0">
            <a:spAutoFit/>
          </a:bodyPr>
          <a:lstStyle/>
          <a:p>
            <a:endParaRPr lang="en-US" dirty="0"/>
          </a:p>
        </p:txBody>
      </p:sp>
      <p:sp>
        <p:nvSpPr>
          <p:cNvPr id="5" name="Slide Number Placeholder 4">
            <a:extLst>
              <a:ext uri="{FF2B5EF4-FFF2-40B4-BE49-F238E27FC236}">
                <a16:creationId xmlns:a16="http://schemas.microsoft.com/office/drawing/2014/main" id="{52BF0037-EA91-4623-98E6-3227F32A2CD1}"/>
              </a:ext>
            </a:extLst>
          </p:cNvPr>
          <p:cNvSpPr>
            <a:spLocks noGrp="1"/>
          </p:cNvSpPr>
          <p:nvPr>
            <p:ph type="sldNum" sz="quarter" idx="12"/>
          </p:nvPr>
        </p:nvSpPr>
        <p:spPr/>
        <p:txBody>
          <a:bodyPr/>
          <a:lstStyle/>
          <a:p>
            <a:fld id="{03C3D952-A5BC-4DED-B40D-BEA93C3C77F0}" type="slidenum">
              <a:rPr lang="en-US" smtClean="0"/>
              <a:t>14</a:t>
            </a:fld>
            <a:endParaRPr lang="en-US"/>
          </a:p>
        </p:txBody>
      </p:sp>
    </p:spTree>
    <p:extLst>
      <p:ext uri="{BB962C8B-B14F-4D97-AF65-F5344CB8AC3E}">
        <p14:creationId xmlns:p14="http://schemas.microsoft.com/office/powerpoint/2010/main" val="28939924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9B52B0A0-38C5-4B22-8EF1-0C0EC706E77E}"/>
              </a:ext>
            </a:extLst>
          </p:cNvPr>
          <p:cNvPicPr>
            <a:picLocks noChangeAspect="1"/>
          </p:cNvPicPr>
          <p:nvPr/>
        </p:nvPicPr>
        <p:blipFill rotWithShape="1">
          <a:blip r:embed="rId3"/>
          <a:srcRect b="31624"/>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044EA049-EE03-4EB4-8C7B-89DF3E498999}"/>
              </a:ext>
            </a:extLst>
          </p:cNvPr>
          <p:cNvSpPr txBox="1"/>
          <p:nvPr/>
        </p:nvSpPr>
        <p:spPr>
          <a:xfrm>
            <a:off x="1481328" y="2743200"/>
            <a:ext cx="2468880" cy="369332"/>
          </a:xfrm>
          <a:prstGeom prst="rect">
            <a:avLst/>
          </a:prstGeom>
          <a:noFill/>
        </p:spPr>
        <p:txBody>
          <a:bodyPr wrap="square" rtlCol="0">
            <a:spAutoFit/>
          </a:bodyPr>
          <a:lstStyle/>
          <a:p>
            <a:endParaRPr lang="en-US" dirty="0"/>
          </a:p>
        </p:txBody>
      </p:sp>
      <p:sp>
        <p:nvSpPr>
          <p:cNvPr id="5" name="Slide Number Placeholder 4">
            <a:extLst>
              <a:ext uri="{FF2B5EF4-FFF2-40B4-BE49-F238E27FC236}">
                <a16:creationId xmlns:a16="http://schemas.microsoft.com/office/drawing/2014/main" id="{00B3388F-32C1-48CB-9652-FEA4E824AFEF}"/>
              </a:ext>
            </a:extLst>
          </p:cNvPr>
          <p:cNvSpPr>
            <a:spLocks noGrp="1"/>
          </p:cNvSpPr>
          <p:nvPr>
            <p:ph type="sldNum" sz="quarter" idx="12"/>
          </p:nvPr>
        </p:nvSpPr>
        <p:spPr/>
        <p:txBody>
          <a:bodyPr/>
          <a:lstStyle/>
          <a:p>
            <a:fld id="{03C3D952-A5BC-4DED-B40D-BEA93C3C77F0}" type="slidenum">
              <a:rPr lang="en-US" smtClean="0"/>
              <a:t>15</a:t>
            </a:fld>
            <a:endParaRPr lang="en-US"/>
          </a:p>
        </p:txBody>
      </p:sp>
    </p:spTree>
    <p:extLst>
      <p:ext uri="{BB962C8B-B14F-4D97-AF65-F5344CB8AC3E}">
        <p14:creationId xmlns:p14="http://schemas.microsoft.com/office/powerpoint/2010/main" val="17822632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C475749F-F487-4EFB-ABC7-C1359590EB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6B868D5-146D-4B98-8FEE-421D46BE47CF}"/>
              </a:ext>
            </a:extLst>
          </p:cNvPr>
          <p:cNvSpPr/>
          <p:nvPr/>
        </p:nvSpPr>
        <p:spPr>
          <a:xfrm>
            <a:off x="7180028" y="3376123"/>
            <a:ext cx="4515147" cy="1529232"/>
          </a:xfrm>
          <a:prstGeom prst="rect">
            <a:avLst/>
          </a:prstGeom>
        </p:spPr>
        <p:txBody>
          <a:bodyPr vert="horz" lIns="91440" tIns="45720" rIns="91440" bIns="45720" rtlCol="0" anchor="b">
            <a:normAutofit/>
          </a:bodyPr>
          <a:lstStyle/>
          <a:p>
            <a:pPr algn="r">
              <a:lnSpc>
                <a:spcPct val="90000"/>
              </a:lnSpc>
              <a:spcBef>
                <a:spcPct val="0"/>
              </a:spcBef>
              <a:spcAft>
                <a:spcPts val="600"/>
              </a:spcAft>
            </a:pPr>
            <a:r>
              <a:rPr lang="en-US" sz="4400" b="1" i="0" kern="1200">
                <a:solidFill>
                  <a:schemeClr val="tx1"/>
                </a:solidFill>
                <a:effectLst/>
                <a:latin typeface="+mj-lt"/>
                <a:ea typeface="+mj-ea"/>
                <a:cs typeface="+mj-cs"/>
              </a:rPr>
              <a:t>Commemorate Differently</a:t>
            </a:r>
          </a:p>
        </p:txBody>
      </p:sp>
      <p:pic>
        <p:nvPicPr>
          <p:cNvPr id="1026" name="Picture 2" descr="Eternal flame at Anzac Square">
            <a:extLst>
              <a:ext uri="{FF2B5EF4-FFF2-40B4-BE49-F238E27FC236}">
                <a16:creationId xmlns:a16="http://schemas.microsoft.com/office/drawing/2014/main" id="{07A5794B-A067-4034-8801-E2CB33170BD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2113" r="14576"/>
          <a:stretch/>
        </p:blipFill>
        <p:spPr bwMode="auto">
          <a:xfrm>
            <a:off x="-2191" y="10"/>
            <a:ext cx="7678763" cy="6857990"/>
          </a:xfrm>
          <a:custGeom>
            <a:avLst/>
            <a:gdLst/>
            <a:ahLst/>
            <a:cxnLst/>
            <a:rect l="l" t="t" r="r" b="b"/>
            <a:pathLst>
              <a:path w="7678763" h="6858000">
                <a:moveTo>
                  <a:pt x="6950358" y="3911316"/>
                </a:moveTo>
                <a:lnTo>
                  <a:pt x="6950358" y="3925503"/>
                </a:lnTo>
                <a:lnTo>
                  <a:pt x="6948404" y="3918409"/>
                </a:lnTo>
                <a:close/>
                <a:moveTo>
                  <a:pt x="890899" y="2071857"/>
                </a:moveTo>
                <a:cubicBezTo>
                  <a:pt x="890899" y="2071857"/>
                  <a:pt x="890899" y="2071857"/>
                  <a:pt x="4934362" y="2071857"/>
                </a:cubicBezTo>
                <a:cubicBezTo>
                  <a:pt x="5187625" y="2071857"/>
                  <a:pt x="5432153" y="2211072"/>
                  <a:pt x="5554418" y="2437296"/>
                </a:cubicBezTo>
                <a:cubicBezTo>
                  <a:pt x="5554418" y="2437296"/>
                  <a:pt x="5554418" y="2437296"/>
                  <a:pt x="7580515" y="5926372"/>
                </a:cubicBezTo>
                <a:cubicBezTo>
                  <a:pt x="7711513" y="6143896"/>
                  <a:pt x="7711513" y="6422327"/>
                  <a:pt x="7580515" y="6639850"/>
                </a:cubicBezTo>
                <a:cubicBezTo>
                  <a:pt x="7580515" y="6639850"/>
                  <a:pt x="7580515" y="6639850"/>
                  <a:pt x="7473670" y="6823844"/>
                </a:cubicBezTo>
                <a:lnTo>
                  <a:pt x="7453836" y="6858000"/>
                </a:lnTo>
                <a:lnTo>
                  <a:pt x="0" y="6858000"/>
                </a:lnTo>
                <a:lnTo>
                  <a:pt x="0" y="2890622"/>
                </a:lnTo>
                <a:lnTo>
                  <a:pt x="78831" y="2754282"/>
                </a:lnTo>
                <a:cubicBezTo>
                  <a:pt x="137995" y="2651956"/>
                  <a:pt x="199068" y="2546330"/>
                  <a:pt x="262110" y="2437296"/>
                </a:cubicBezTo>
                <a:cubicBezTo>
                  <a:pt x="393108" y="2211072"/>
                  <a:pt x="628904" y="2071857"/>
                  <a:pt x="890899" y="2071857"/>
                </a:cubicBezTo>
                <a:close/>
                <a:moveTo>
                  <a:pt x="0" y="0"/>
                </a:moveTo>
                <a:lnTo>
                  <a:pt x="6535339" y="0"/>
                </a:lnTo>
                <a:lnTo>
                  <a:pt x="6421432" y="196155"/>
                </a:lnTo>
                <a:cubicBezTo>
                  <a:pt x="6196056" y="584267"/>
                  <a:pt x="5928944" y="1044253"/>
                  <a:pt x="5612367" y="1589421"/>
                </a:cubicBezTo>
                <a:cubicBezTo>
                  <a:pt x="5490102" y="1815646"/>
                  <a:pt x="5245573" y="1954861"/>
                  <a:pt x="4992310" y="1954861"/>
                </a:cubicBezTo>
                <a:cubicBezTo>
                  <a:pt x="4992310" y="1954861"/>
                  <a:pt x="4992310" y="1954861"/>
                  <a:pt x="948847" y="1954861"/>
                </a:cubicBezTo>
                <a:cubicBezTo>
                  <a:pt x="686852" y="1954861"/>
                  <a:pt x="451057" y="1815646"/>
                  <a:pt x="320058" y="1589421"/>
                </a:cubicBezTo>
                <a:cubicBezTo>
                  <a:pt x="320058" y="1589421"/>
                  <a:pt x="320058" y="1589421"/>
                  <a:pt x="4048" y="1042874"/>
                </a:cubicBezTo>
                <a:lnTo>
                  <a:pt x="0" y="1035874"/>
                </a:lnTo>
                <a:close/>
              </a:path>
            </a:pathLst>
          </a:cu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44EA049-EE03-4EB4-8C7B-89DF3E498999}"/>
              </a:ext>
            </a:extLst>
          </p:cNvPr>
          <p:cNvSpPr txBox="1"/>
          <p:nvPr/>
        </p:nvSpPr>
        <p:spPr>
          <a:xfrm>
            <a:off x="1481328" y="2743200"/>
            <a:ext cx="2468880" cy="369332"/>
          </a:xfrm>
          <a:prstGeom prst="rect">
            <a:avLst/>
          </a:prstGeom>
          <a:noFill/>
        </p:spPr>
        <p:txBody>
          <a:bodyPr wrap="square" rtlCol="0">
            <a:spAutoFit/>
          </a:bodyPr>
          <a:lstStyle/>
          <a:p>
            <a:endParaRPr lang="en-US" dirty="0"/>
          </a:p>
        </p:txBody>
      </p:sp>
      <p:pic>
        <p:nvPicPr>
          <p:cNvPr id="6" name="Picture 5">
            <a:extLst>
              <a:ext uri="{FF2B5EF4-FFF2-40B4-BE49-F238E27FC236}">
                <a16:creationId xmlns:a16="http://schemas.microsoft.com/office/drawing/2014/main" id="{56ED6700-6CF8-4903-95EB-25A0FB444BE4}"/>
              </a:ext>
            </a:extLst>
          </p:cNvPr>
          <p:cNvPicPr>
            <a:picLocks noChangeAspect="1"/>
          </p:cNvPicPr>
          <p:nvPr/>
        </p:nvPicPr>
        <p:blipFill>
          <a:blip r:embed="rId4"/>
          <a:stretch>
            <a:fillRect/>
          </a:stretch>
        </p:blipFill>
        <p:spPr>
          <a:xfrm>
            <a:off x="9712830" y="300037"/>
            <a:ext cx="2396940" cy="1771651"/>
          </a:xfrm>
          <a:prstGeom prst="rect">
            <a:avLst/>
          </a:prstGeom>
        </p:spPr>
      </p:pic>
      <p:sp>
        <p:nvSpPr>
          <p:cNvPr id="5" name="Slide Number Placeholder 4">
            <a:extLst>
              <a:ext uri="{FF2B5EF4-FFF2-40B4-BE49-F238E27FC236}">
                <a16:creationId xmlns:a16="http://schemas.microsoft.com/office/drawing/2014/main" id="{E84B3ECE-8A82-4716-81D4-431F495C3B3C}"/>
              </a:ext>
            </a:extLst>
          </p:cNvPr>
          <p:cNvSpPr>
            <a:spLocks noGrp="1"/>
          </p:cNvSpPr>
          <p:nvPr>
            <p:ph type="sldNum" sz="quarter" idx="12"/>
          </p:nvPr>
        </p:nvSpPr>
        <p:spPr/>
        <p:txBody>
          <a:bodyPr/>
          <a:lstStyle/>
          <a:p>
            <a:fld id="{03C3D952-A5BC-4DED-B40D-BEA93C3C77F0}" type="slidenum">
              <a:rPr lang="en-US" smtClean="0"/>
              <a:t>16</a:t>
            </a:fld>
            <a:endParaRPr lang="en-US"/>
          </a:p>
        </p:txBody>
      </p:sp>
    </p:spTree>
    <p:extLst>
      <p:ext uri="{BB962C8B-B14F-4D97-AF65-F5344CB8AC3E}">
        <p14:creationId xmlns:p14="http://schemas.microsoft.com/office/powerpoint/2010/main" val="1323724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26EBCDAE-1D84-4C47-A54C-959AF8857E10}"/>
              </a:ext>
            </a:extLst>
          </p:cNvPr>
          <p:cNvPicPr>
            <a:picLocks noChangeAspect="1"/>
          </p:cNvPicPr>
          <p:nvPr/>
        </p:nvPicPr>
        <p:blipFill rotWithShape="1">
          <a:blip r:embed="rId3">
            <a:alphaModFix amt="60000"/>
            <a:extLst>
              <a:ext uri="{28A0092B-C50C-407E-A947-70E740481C1C}">
                <a14:useLocalDpi xmlns:a14="http://schemas.microsoft.com/office/drawing/2010/main" val="0"/>
              </a:ext>
            </a:extLst>
          </a:blip>
          <a:srcRect t="9062" b="8582"/>
          <a:stretch/>
        </p:blipFill>
        <p:spPr>
          <a:xfrm>
            <a:off x="130969" y="0"/>
            <a:ext cx="11823637" cy="6499784"/>
          </a:xfrm>
          <a:prstGeom prst="rect">
            <a:avLst/>
          </a:prstGeom>
        </p:spPr>
      </p:pic>
      <p:sp>
        <p:nvSpPr>
          <p:cNvPr id="6" name="Rectangle 5">
            <a:extLst>
              <a:ext uri="{FF2B5EF4-FFF2-40B4-BE49-F238E27FC236}">
                <a16:creationId xmlns:a16="http://schemas.microsoft.com/office/drawing/2014/main" id="{B907FD50-CBEF-48A5-8A1F-2C8937326B5A}"/>
              </a:ext>
            </a:extLst>
          </p:cNvPr>
          <p:cNvSpPr/>
          <p:nvPr/>
        </p:nvSpPr>
        <p:spPr>
          <a:xfrm>
            <a:off x="838200" y="3526300"/>
            <a:ext cx="10165218" cy="258845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000" dirty="0">
              <a:solidFill>
                <a:srgbClr val="FFFFFF"/>
              </a:solidFill>
            </a:endParaRPr>
          </a:p>
        </p:txBody>
      </p:sp>
      <p:sp>
        <p:nvSpPr>
          <p:cNvPr id="3" name="TextBox 2">
            <a:extLst>
              <a:ext uri="{FF2B5EF4-FFF2-40B4-BE49-F238E27FC236}">
                <a16:creationId xmlns:a16="http://schemas.microsoft.com/office/drawing/2014/main" id="{044EA049-EE03-4EB4-8C7B-89DF3E498999}"/>
              </a:ext>
            </a:extLst>
          </p:cNvPr>
          <p:cNvSpPr txBox="1"/>
          <p:nvPr/>
        </p:nvSpPr>
        <p:spPr>
          <a:xfrm>
            <a:off x="1481328" y="2743200"/>
            <a:ext cx="2468880" cy="369332"/>
          </a:xfrm>
          <a:prstGeom prst="rect">
            <a:avLst/>
          </a:prstGeom>
          <a:noFill/>
        </p:spPr>
        <p:txBody>
          <a:bodyPr wrap="square" rtlCol="0">
            <a:spAutoFit/>
          </a:bodyPr>
          <a:lstStyle/>
          <a:p>
            <a:endParaRPr lang="en-US" dirty="0"/>
          </a:p>
        </p:txBody>
      </p:sp>
      <p:sp>
        <p:nvSpPr>
          <p:cNvPr id="7" name="Rectangle 6">
            <a:extLst>
              <a:ext uri="{FF2B5EF4-FFF2-40B4-BE49-F238E27FC236}">
                <a16:creationId xmlns:a16="http://schemas.microsoft.com/office/drawing/2014/main" id="{9B83B1AC-F670-4A35-835E-5AF37C984B60}"/>
              </a:ext>
            </a:extLst>
          </p:cNvPr>
          <p:cNvSpPr/>
          <p:nvPr/>
        </p:nvSpPr>
        <p:spPr>
          <a:xfrm>
            <a:off x="9671402" y="6620278"/>
            <a:ext cx="2517549" cy="258532"/>
          </a:xfrm>
          <a:prstGeom prst="rect">
            <a:avLst/>
          </a:prstGeom>
        </p:spPr>
        <p:txBody>
          <a:bodyPr wrap="none">
            <a:spAutoFit/>
          </a:bodyPr>
          <a:lstStyle/>
          <a:p>
            <a:pPr>
              <a:lnSpc>
                <a:spcPct val="90000"/>
              </a:lnSpc>
              <a:spcAft>
                <a:spcPts val="600"/>
              </a:spcAft>
            </a:pPr>
            <a:r>
              <a:rPr lang="en-US" sz="1200" dirty="0"/>
              <a:t>Photo by </a:t>
            </a:r>
            <a:r>
              <a:rPr lang="en-US" sz="1200" dirty="0">
                <a:hlinkClick r:id="rId4">
                  <a:extLst>
                    <a:ext uri="{A12FA001-AC4F-418D-AE19-62706E023703}">
                      <ahyp:hlinkClr xmlns:ahyp="http://schemas.microsoft.com/office/drawing/2018/hyperlinkcolor" val="tx"/>
                    </a:ext>
                  </a:extLst>
                </a:hlinkClick>
              </a:rPr>
              <a:t>Jason </a:t>
            </a:r>
            <a:r>
              <a:rPr lang="en-US" sz="1200" dirty="0" err="1">
                <a:hlinkClick r:id="rId4">
                  <a:extLst>
                    <a:ext uri="{A12FA001-AC4F-418D-AE19-62706E023703}">
                      <ahyp:hlinkClr xmlns:ahyp="http://schemas.microsoft.com/office/drawing/2018/hyperlinkcolor" val="tx"/>
                    </a:ext>
                  </a:extLst>
                </a:hlinkClick>
              </a:rPr>
              <a:t>Rosewell</a:t>
            </a:r>
            <a:r>
              <a:rPr lang="en-US" sz="1200" dirty="0"/>
              <a:t> on </a:t>
            </a:r>
            <a:r>
              <a:rPr lang="en-US" sz="1200" dirty="0" err="1">
                <a:hlinkClick r:id="rId5">
                  <a:extLst>
                    <a:ext uri="{A12FA001-AC4F-418D-AE19-62706E023703}">
                      <ahyp:hlinkClr xmlns:ahyp="http://schemas.microsoft.com/office/drawing/2018/hyperlinkcolor" val="tx"/>
                    </a:ext>
                  </a:extLst>
                </a:hlinkClick>
              </a:rPr>
              <a:t>Unsplash</a:t>
            </a:r>
            <a:endParaRPr lang="en-US" sz="1200" dirty="0"/>
          </a:p>
        </p:txBody>
      </p:sp>
      <p:sp>
        <p:nvSpPr>
          <p:cNvPr id="4" name="Slide Number Placeholder 3">
            <a:extLst>
              <a:ext uri="{FF2B5EF4-FFF2-40B4-BE49-F238E27FC236}">
                <a16:creationId xmlns:a16="http://schemas.microsoft.com/office/drawing/2014/main" id="{392CAC0A-67B6-4CD1-8D8C-7744F7ECB4D9}"/>
              </a:ext>
            </a:extLst>
          </p:cNvPr>
          <p:cNvSpPr>
            <a:spLocks noGrp="1"/>
          </p:cNvSpPr>
          <p:nvPr>
            <p:ph type="sldNum" sz="quarter" idx="12"/>
          </p:nvPr>
        </p:nvSpPr>
        <p:spPr/>
        <p:txBody>
          <a:bodyPr/>
          <a:lstStyle/>
          <a:p>
            <a:fld id="{03C3D952-A5BC-4DED-B40D-BEA93C3C77F0}" type="slidenum">
              <a:rPr lang="en-US" smtClean="0"/>
              <a:t>17</a:t>
            </a:fld>
            <a:endParaRPr lang="en-US"/>
          </a:p>
        </p:txBody>
      </p:sp>
    </p:spTree>
    <p:extLst>
      <p:ext uri="{BB962C8B-B14F-4D97-AF65-F5344CB8AC3E}">
        <p14:creationId xmlns:p14="http://schemas.microsoft.com/office/powerpoint/2010/main" val="26055378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572E5C-F08C-45C4-835D-1728AD57EAAA}"/>
              </a:ext>
            </a:extLst>
          </p:cNvPr>
          <p:cNvSpPr/>
          <p:nvPr/>
        </p:nvSpPr>
        <p:spPr>
          <a:xfrm>
            <a:off x="3205018" y="1635204"/>
            <a:ext cx="6096000" cy="369332"/>
          </a:xfrm>
          <a:prstGeom prst="rect">
            <a:avLst/>
          </a:prstGeom>
        </p:spPr>
        <p:txBody>
          <a:bodyPr>
            <a:spAutoFit/>
          </a:bodyPr>
          <a:lstStyle/>
          <a:p>
            <a:r>
              <a:rPr lang="en-AU" dirty="0">
                <a:latin typeface="Calibri" panose="020F0502020204030204" pitchFamily="34" charset="0"/>
                <a:ea typeface="Calibri" panose="020F0502020204030204" pitchFamily="34" charset="0"/>
              </a:rPr>
              <a:t>.</a:t>
            </a:r>
            <a:endParaRPr lang="en-US" dirty="0">
              <a:latin typeface="Calibri" panose="020F0502020204030204" pitchFamily="34" charset="0"/>
              <a:ea typeface="Calibri" panose="020F0502020204030204" pitchFamily="34" charset="0"/>
            </a:endParaRPr>
          </a:p>
        </p:txBody>
      </p:sp>
      <p:sp>
        <p:nvSpPr>
          <p:cNvPr id="4" name="Title 3">
            <a:extLst>
              <a:ext uri="{FF2B5EF4-FFF2-40B4-BE49-F238E27FC236}">
                <a16:creationId xmlns:a16="http://schemas.microsoft.com/office/drawing/2014/main" id="{932C033F-03DF-4B19-A7B3-9A602A75C7CE}"/>
              </a:ext>
            </a:extLst>
          </p:cNvPr>
          <p:cNvSpPr>
            <a:spLocks noGrp="1"/>
          </p:cNvSpPr>
          <p:nvPr>
            <p:ph type="title"/>
          </p:nvPr>
        </p:nvSpPr>
        <p:spPr/>
        <p:txBody>
          <a:bodyPr/>
          <a:lstStyle/>
          <a:p>
            <a:r>
              <a:rPr lang="en-US" b="1" dirty="0"/>
              <a:t>Anzac Stories – project </a:t>
            </a:r>
          </a:p>
        </p:txBody>
      </p:sp>
      <p:sp>
        <p:nvSpPr>
          <p:cNvPr id="5" name="Content Placeholder 4">
            <a:extLst>
              <a:ext uri="{FF2B5EF4-FFF2-40B4-BE49-F238E27FC236}">
                <a16:creationId xmlns:a16="http://schemas.microsoft.com/office/drawing/2014/main" id="{EB1505A9-A3C5-4ACA-AF37-8BE4BD5E8858}"/>
              </a:ext>
            </a:extLst>
          </p:cNvPr>
          <p:cNvSpPr>
            <a:spLocks noGrp="1"/>
          </p:cNvSpPr>
          <p:nvPr>
            <p:ph idx="1"/>
          </p:nvPr>
        </p:nvSpPr>
        <p:spPr/>
        <p:txBody>
          <a:bodyPr>
            <a:normAutofit/>
          </a:bodyPr>
          <a:lstStyle/>
          <a:p>
            <a:pPr marL="0" indent="0">
              <a:buNone/>
            </a:pPr>
            <a:r>
              <a:rPr lang="en-AU" i="1" dirty="0">
                <a:latin typeface="Calibri" panose="020F0502020204030204" pitchFamily="34" charset="0"/>
                <a:ea typeface="Calibri" panose="020F0502020204030204" pitchFamily="34" charset="0"/>
              </a:rPr>
              <a:t>Be transported back in time with Anzac Stories, through the diaries of Australian war heroes past and contemporary stories from those in service.</a:t>
            </a:r>
            <a:endParaRPr lang="en-US" i="1" dirty="0">
              <a:latin typeface="Calibri" panose="020F0502020204030204" pitchFamily="34" charset="0"/>
              <a:ea typeface="Calibri" panose="020F0502020204030204" pitchFamily="34" charset="0"/>
            </a:endParaRPr>
          </a:p>
          <a:p>
            <a:r>
              <a:rPr lang="en-US" dirty="0"/>
              <a:t>Project Brief – </a:t>
            </a:r>
            <a:r>
              <a:rPr lang="en-US" b="1" dirty="0"/>
              <a:t>3 week </a:t>
            </a:r>
            <a:r>
              <a:rPr lang="en-US" dirty="0"/>
              <a:t>timeframe</a:t>
            </a:r>
          </a:p>
          <a:p>
            <a:endParaRPr lang="en-US" dirty="0"/>
          </a:p>
          <a:p>
            <a:r>
              <a:rPr lang="en-US" dirty="0"/>
              <a:t>Project Need – innovative </a:t>
            </a:r>
            <a:r>
              <a:rPr lang="en-US" b="1" dirty="0"/>
              <a:t>online</a:t>
            </a:r>
            <a:r>
              <a:rPr lang="en-US" dirty="0"/>
              <a:t> opportunity to engage communities</a:t>
            </a:r>
          </a:p>
          <a:p>
            <a:endParaRPr lang="en-US" dirty="0"/>
          </a:p>
          <a:p>
            <a:r>
              <a:rPr lang="en-US" dirty="0"/>
              <a:t>Project Budget – development, set up fees and ongoing hosting, marketing and advertising </a:t>
            </a:r>
          </a:p>
          <a:p>
            <a:endParaRPr lang="en-US" dirty="0"/>
          </a:p>
        </p:txBody>
      </p:sp>
      <p:sp>
        <p:nvSpPr>
          <p:cNvPr id="6" name="Slide Number Placeholder 5">
            <a:extLst>
              <a:ext uri="{FF2B5EF4-FFF2-40B4-BE49-F238E27FC236}">
                <a16:creationId xmlns:a16="http://schemas.microsoft.com/office/drawing/2014/main" id="{54D43179-4282-46BE-97D0-372F116CAD76}"/>
              </a:ext>
            </a:extLst>
          </p:cNvPr>
          <p:cNvSpPr>
            <a:spLocks noGrp="1"/>
          </p:cNvSpPr>
          <p:nvPr>
            <p:ph type="sldNum" sz="quarter" idx="12"/>
          </p:nvPr>
        </p:nvSpPr>
        <p:spPr/>
        <p:txBody>
          <a:bodyPr/>
          <a:lstStyle/>
          <a:p>
            <a:fld id="{03C3D952-A5BC-4DED-B40D-BEA93C3C77F0}" type="slidenum">
              <a:rPr lang="en-US" smtClean="0"/>
              <a:t>18</a:t>
            </a:fld>
            <a:endParaRPr lang="en-US"/>
          </a:p>
        </p:txBody>
      </p:sp>
    </p:spTree>
    <p:extLst>
      <p:ext uri="{BB962C8B-B14F-4D97-AF65-F5344CB8AC3E}">
        <p14:creationId xmlns:p14="http://schemas.microsoft.com/office/powerpoint/2010/main" val="32447460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57F7D73-1584-4396-AB1C-E09663A3E9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0154" y="55418"/>
            <a:ext cx="4341090" cy="3255818"/>
          </a:xfrm>
          <a:prstGeom prst="rect">
            <a:avLst/>
          </a:prstGeom>
        </p:spPr>
      </p:pic>
      <p:pic>
        <p:nvPicPr>
          <p:cNvPr id="11" name="Picture 10">
            <a:extLst>
              <a:ext uri="{FF2B5EF4-FFF2-40B4-BE49-F238E27FC236}">
                <a16:creationId xmlns:a16="http://schemas.microsoft.com/office/drawing/2014/main" id="{CEAB596E-4CB3-4764-80F9-BCA3945B02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36150" y="1683327"/>
            <a:ext cx="2555334" cy="2555334"/>
          </a:xfrm>
          <a:prstGeom prst="rect">
            <a:avLst/>
          </a:prstGeom>
        </p:spPr>
      </p:pic>
      <p:pic>
        <p:nvPicPr>
          <p:cNvPr id="7" name="Picture 6">
            <a:extLst>
              <a:ext uri="{FF2B5EF4-FFF2-40B4-BE49-F238E27FC236}">
                <a16:creationId xmlns:a16="http://schemas.microsoft.com/office/drawing/2014/main" id="{10D6FB76-130D-403A-B358-A4EDC5EA6EF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333511"/>
            <a:ext cx="5143500" cy="3429000"/>
          </a:xfrm>
          <a:prstGeom prst="rect">
            <a:avLst/>
          </a:prstGeom>
        </p:spPr>
      </p:pic>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extBox 2">
            <a:extLst>
              <a:ext uri="{FF2B5EF4-FFF2-40B4-BE49-F238E27FC236}">
                <a16:creationId xmlns:a16="http://schemas.microsoft.com/office/drawing/2014/main" id="{044EA049-EE03-4EB4-8C7B-89DF3E498999}"/>
              </a:ext>
            </a:extLst>
          </p:cNvPr>
          <p:cNvSpPr txBox="1"/>
          <p:nvPr/>
        </p:nvSpPr>
        <p:spPr>
          <a:xfrm>
            <a:off x="1481328" y="2743200"/>
            <a:ext cx="2468880" cy="369332"/>
          </a:xfrm>
          <a:prstGeom prst="rect">
            <a:avLst/>
          </a:prstGeom>
          <a:noFill/>
        </p:spPr>
        <p:txBody>
          <a:bodyPr wrap="square" rtlCol="0">
            <a:spAutoFit/>
          </a:bodyPr>
          <a:lstStyle/>
          <a:p>
            <a:endParaRPr lang="en-US" dirty="0"/>
          </a:p>
        </p:txBody>
      </p:sp>
      <p:sp>
        <p:nvSpPr>
          <p:cNvPr id="2" name="TextBox 1">
            <a:extLst>
              <a:ext uri="{FF2B5EF4-FFF2-40B4-BE49-F238E27FC236}">
                <a16:creationId xmlns:a16="http://schemas.microsoft.com/office/drawing/2014/main" id="{E7D8585C-DB9F-43FA-B95F-82CC0E4142CB}"/>
              </a:ext>
            </a:extLst>
          </p:cNvPr>
          <p:cNvSpPr txBox="1"/>
          <p:nvPr/>
        </p:nvSpPr>
        <p:spPr>
          <a:xfrm>
            <a:off x="480292" y="794327"/>
            <a:ext cx="9144000" cy="1015663"/>
          </a:xfrm>
          <a:prstGeom prst="rect">
            <a:avLst/>
          </a:prstGeom>
          <a:noFill/>
        </p:spPr>
        <p:txBody>
          <a:bodyPr wrap="square" rtlCol="0">
            <a:spAutoFit/>
          </a:bodyPr>
          <a:lstStyle/>
          <a:p>
            <a:r>
              <a:rPr lang="en-US" sz="6000" dirty="0">
                <a:latin typeface="Arial Rounded MT Bold" panose="020F0704030504030204" pitchFamily="34" charset="0"/>
              </a:rPr>
              <a:t>Launch Anzac Stories </a:t>
            </a:r>
          </a:p>
        </p:txBody>
      </p:sp>
      <p:pic>
        <p:nvPicPr>
          <p:cNvPr id="5" name="Picture 4" descr="A person driving a car&#10;&#10;Description automatically generated">
            <a:extLst>
              <a:ext uri="{FF2B5EF4-FFF2-40B4-BE49-F238E27FC236}">
                <a16:creationId xmlns:a16="http://schemas.microsoft.com/office/drawing/2014/main" id="{04F07292-CAAE-4762-A9BB-1A909D1FC0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491714" y="4359564"/>
            <a:ext cx="3747301" cy="2498436"/>
          </a:xfrm>
          <a:prstGeom prst="rect">
            <a:avLst/>
          </a:prstGeom>
        </p:spPr>
      </p:pic>
      <p:pic>
        <p:nvPicPr>
          <p:cNvPr id="4" name="6. Anzac Stories - Listen to stories - no intro">
            <a:hlinkClick r:id="" action="ppaction://media"/>
            <a:extLst>
              <a:ext uri="{FF2B5EF4-FFF2-40B4-BE49-F238E27FC236}">
                <a16:creationId xmlns:a16="http://schemas.microsoft.com/office/drawing/2014/main" id="{7380CEAD-2AA8-4369-A67F-01C917AEC71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830243" y="5401200"/>
            <a:ext cx="487363" cy="487363"/>
          </a:xfrm>
          <a:prstGeom prst="rect">
            <a:avLst/>
          </a:prstGeom>
        </p:spPr>
      </p:pic>
      <p:sp>
        <p:nvSpPr>
          <p:cNvPr id="8" name="Slide Number Placeholder 7">
            <a:extLst>
              <a:ext uri="{FF2B5EF4-FFF2-40B4-BE49-F238E27FC236}">
                <a16:creationId xmlns:a16="http://schemas.microsoft.com/office/drawing/2014/main" id="{F1A66EFC-19D7-4E6C-99D3-CE225CF0746D}"/>
              </a:ext>
            </a:extLst>
          </p:cNvPr>
          <p:cNvSpPr>
            <a:spLocks noGrp="1"/>
          </p:cNvSpPr>
          <p:nvPr>
            <p:ph type="sldNum" sz="quarter" idx="12"/>
          </p:nvPr>
        </p:nvSpPr>
        <p:spPr/>
        <p:txBody>
          <a:bodyPr/>
          <a:lstStyle/>
          <a:p>
            <a:fld id="{03C3D952-A5BC-4DED-B40D-BEA93C3C77F0}" type="slidenum">
              <a:rPr lang="en-US" smtClean="0"/>
              <a:t>19</a:t>
            </a:fld>
            <a:endParaRPr lang="en-US"/>
          </a:p>
        </p:txBody>
      </p:sp>
    </p:spTree>
    <p:extLst>
      <p:ext uri="{BB962C8B-B14F-4D97-AF65-F5344CB8AC3E}">
        <p14:creationId xmlns:p14="http://schemas.microsoft.com/office/powerpoint/2010/main" val="14579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1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79001-281E-4B37-9ABC-69A0FDD9CFA7}"/>
              </a:ext>
            </a:extLst>
          </p:cNvPr>
          <p:cNvSpPr>
            <a:spLocks noGrp="1"/>
          </p:cNvSpPr>
          <p:nvPr>
            <p:ph type="ctrTitle"/>
          </p:nvPr>
        </p:nvSpPr>
        <p:spPr>
          <a:xfrm>
            <a:off x="7580438" y="89271"/>
            <a:ext cx="4087306" cy="2889114"/>
          </a:xfrm>
        </p:spPr>
        <p:txBody>
          <a:bodyPr anchor="b">
            <a:normAutofit fontScale="90000"/>
          </a:bodyPr>
          <a:lstStyle/>
          <a:p>
            <a:pPr algn="r"/>
            <a:r>
              <a:rPr lang="en-US" sz="5400" b="1" dirty="0"/>
              <a:t>2020 VALA Award for </a:t>
            </a:r>
            <a:br>
              <a:rPr lang="en-US" sz="5400" b="1" dirty="0"/>
            </a:br>
            <a:r>
              <a:rPr lang="en-US" sz="5400" b="1" dirty="0"/>
              <a:t>Crisis Response</a:t>
            </a:r>
            <a:endParaRPr lang="en-US" sz="5400" dirty="0"/>
          </a:p>
        </p:txBody>
      </p:sp>
      <p:sp>
        <p:nvSpPr>
          <p:cNvPr id="3" name="Subtitle 2">
            <a:extLst>
              <a:ext uri="{FF2B5EF4-FFF2-40B4-BE49-F238E27FC236}">
                <a16:creationId xmlns:a16="http://schemas.microsoft.com/office/drawing/2014/main" id="{3B0E4773-0FDF-470A-8ABA-AA42FF26CD81}"/>
              </a:ext>
            </a:extLst>
          </p:cNvPr>
          <p:cNvSpPr>
            <a:spLocks noGrp="1"/>
          </p:cNvSpPr>
          <p:nvPr>
            <p:ph type="subTitle" idx="1"/>
          </p:nvPr>
        </p:nvSpPr>
        <p:spPr>
          <a:xfrm>
            <a:off x="7470708" y="3677997"/>
            <a:ext cx="4087305" cy="1147863"/>
          </a:xfrm>
        </p:spPr>
        <p:txBody>
          <a:bodyPr anchor="t">
            <a:normAutofit fontScale="25000" lnSpcReduction="20000"/>
          </a:bodyPr>
          <a:lstStyle/>
          <a:p>
            <a:r>
              <a:rPr lang="en-US" sz="21600" dirty="0"/>
              <a:t>Anzac Stories </a:t>
            </a:r>
          </a:p>
          <a:p>
            <a:endParaRPr lang="en-US" sz="14800" dirty="0"/>
          </a:p>
          <a:p>
            <a:endParaRPr lang="en-US" sz="14800" dirty="0"/>
          </a:p>
          <a:p>
            <a:endParaRPr lang="en-US" sz="14800" dirty="0"/>
          </a:p>
          <a:p>
            <a:pPr algn="l"/>
            <a:endParaRPr lang="en-US" sz="2000" dirty="0"/>
          </a:p>
          <a:p>
            <a:pPr algn="r"/>
            <a:r>
              <a:rPr lang="en-US" sz="9600" dirty="0"/>
              <a:t>State Library of Queensland </a:t>
            </a:r>
          </a:p>
        </p:txBody>
      </p:sp>
      <p:sp>
        <p:nvSpPr>
          <p:cNvPr id="9" name="Freeform: Shape 8">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A picture containing building, outdoor, old, stone&#10;&#10;Description automatically generated">
            <a:extLst>
              <a:ext uri="{FF2B5EF4-FFF2-40B4-BE49-F238E27FC236}">
                <a16:creationId xmlns:a16="http://schemas.microsoft.com/office/drawing/2014/main" id="{51A16357-6493-4379-8C0C-600B8C61802E}"/>
              </a:ext>
            </a:extLst>
          </p:cNvPr>
          <p:cNvPicPr>
            <a:picLocks noChangeAspect="1"/>
          </p:cNvPicPr>
          <p:nvPr/>
        </p:nvPicPr>
        <p:blipFill rotWithShape="1">
          <a:blip r:embed="rId3">
            <a:extLst>
              <a:ext uri="{28A0092B-C50C-407E-A947-70E740481C1C}">
                <a14:useLocalDpi xmlns:a14="http://schemas.microsoft.com/office/drawing/2010/main" val="0"/>
              </a:ext>
            </a:extLst>
          </a:blip>
          <a:srcRect t="13906" b="20964"/>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6" name="Slide Number Placeholder 5">
            <a:extLst>
              <a:ext uri="{FF2B5EF4-FFF2-40B4-BE49-F238E27FC236}">
                <a16:creationId xmlns:a16="http://schemas.microsoft.com/office/drawing/2014/main" id="{19D30C31-2BDA-4245-8618-9A4AF6556326}"/>
              </a:ext>
            </a:extLst>
          </p:cNvPr>
          <p:cNvSpPr>
            <a:spLocks noGrp="1"/>
          </p:cNvSpPr>
          <p:nvPr>
            <p:ph type="sldNum" sz="quarter" idx="12"/>
          </p:nvPr>
        </p:nvSpPr>
        <p:spPr/>
        <p:txBody>
          <a:bodyPr/>
          <a:lstStyle/>
          <a:p>
            <a:fld id="{03C3D952-A5BC-4DED-B40D-BEA93C3C77F0}" type="slidenum">
              <a:rPr lang="en-US" smtClean="0"/>
              <a:t>2</a:t>
            </a:fld>
            <a:endParaRPr lang="en-US"/>
          </a:p>
        </p:txBody>
      </p:sp>
    </p:spTree>
    <p:extLst>
      <p:ext uri="{BB962C8B-B14F-4D97-AF65-F5344CB8AC3E}">
        <p14:creationId xmlns:p14="http://schemas.microsoft.com/office/powerpoint/2010/main" val="188399664"/>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Diagram, schematic&#10;&#10;Description automatically generated">
            <a:extLst>
              <a:ext uri="{FF2B5EF4-FFF2-40B4-BE49-F238E27FC236}">
                <a16:creationId xmlns:a16="http://schemas.microsoft.com/office/drawing/2014/main" id="{A26FCCD4-5919-4CF4-B80A-2AC09BAE3C7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808" r="30736"/>
          <a:stretch/>
        </p:blipFill>
        <p:spPr>
          <a:xfrm>
            <a:off x="20" y="1282"/>
            <a:ext cx="12191980" cy="6856718"/>
          </a:xfrm>
          <a:prstGeom prst="rect">
            <a:avLst/>
          </a:prstGeom>
        </p:spPr>
      </p:pic>
      <p:sp>
        <p:nvSpPr>
          <p:cNvPr id="3" name="TextBox 2">
            <a:extLst>
              <a:ext uri="{FF2B5EF4-FFF2-40B4-BE49-F238E27FC236}">
                <a16:creationId xmlns:a16="http://schemas.microsoft.com/office/drawing/2014/main" id="{044EA049-EE03-4EB4-8C7B-89DF3E498999}"/>
              </a:ext>
            </a:extLst>
          </p:cNvPr>
          <p:cNvSpPr txBox="1"/>
          <p:nvPr/>
        </p:nvSpPr>
        <p:spPr>
          <a:xfrm>
            <a:off x="1481328" y="2743200"/>
            <a:ext cx="2468880" cy="369332"/>
          </a:xfrm>
          <a:prstGeom prst="rect">
            <a:avLst/>
          </a:prstGeom>
          <a:noFill/>
        </p:spPr>
        <p:txBody>
          <a:bodyPr wrap="square" rtlCol="0">
            <a:spAutoFit/>
          </a:bodyPr>
          <a:lstStyle/>
          <a:p>
            <a:endParaRPr lang="en-US" dirty="0"/>
          </a:p>
        </p:txBody>
      </p:sp>
      <p:sp>
        <p:nvSpPr>
          <p:cNvPr id="5" name="Slide Number Placeholder 4">
            <a:extLst>
              <a:ext uri="{FF2B5EF4-FFF2-40B4-BE49-F238E27FC236}">
                <a16:creationId xmlns:a16="http://schemas.microsoft.com/office/drawing/2014/main" id="{C7446B1C-C349-41EE-BC13-DDA2A9150776}"/>
              </a:ext>
            </a:extLst>
          </p:cNvPr>
          <p:cNvSpPr>
            <a:spLocks noGrp="1"/>
          </p:cNvSpPr>
          <p:nvPr>
            <p:ph type="sldNum" sz="quarter" idx="12"/>
          </p:nvPr>
        </p:nvSpPr>
        <p:spPr/>
        <p:txBody>
          <a:bodyPr/>
          <a:lstStyle/>
          <a:p>
            <a:fld id="{03C3D952-A5BC-4DED-B40D-BEA93C3C77F0}" type="slidenum">
              <a:rPr lang="en-US" smtClean="0"/>
              <a:t>20</a:t>
            </a:fld>
            <a:endParaRPr lang="en-US"/>
          </a:p>
        </p:txBody>
      </p:sp>
    </p:spTree>
    <p:extLst>
      <p:ext uri="{BB962C8B-B14F-4D97-AF65-F5344CB8AC3E}">
        <p14:creationId xmlns:p14="http://schemas.microsoft.com/office/powerpoint/2010/main" val="36854944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extBox 2">
            <a:extLst>
              <a:ext uri="{FF2B5EF4-FFF2-40B4-BE49-F238E27FC236}">
                <a16:creationId xmlns:a16="http://schemas.microsoft.com/office/drawing/2014/main" id="{044EA049-EE03-4EB4-8C7B-89DF3E498999}"/>
              </a:ext>
            </a:extLst>
          </p:cNvPr>
          <p:cNvSpPr txBox="1"/>
          <p:nvPr/>
        </p:nvSpPr>
        <p:spPr>
          <a:xfrm>
            <a:off x="1481328" y="2743200"/>
            <a:ext cx="2468880" cy="369332"/>
          </a:xfrm>
          <a:prstGeom prst="rect">
            <a:avLst/>
          </a:prstGeom>
          <a:noFill/>
        </p:spPr>
        <p:txBody>
          <a:bodyPr wrap="square" rtlCol="0">
            <a:spAutoFit/>
          </a:bodyPr>
          <a:lstStyle/>
          <a:p>
            <a:endParaRPr lang="en-US" dirty="0"/>
          </a:p>
        </p:txBody>
      </p:sp>
      <p:pic>
        <p:nvPicPr>
          <p:cNvPr id="4" name="Picture 3" descr="State Library staff laying a poppy at Anzac Square Memorial Gallery">
            <a:extLst>
              <a:ext uri="{FF2B5EF4-FFF2-40B4-BE49-F238E27FC236}">
                <a16:creationId xmlns:a16="http://schemas.microsoft.com/office/drawing/2014/main" id="{B32BF2D0-447B-4C31-827E-61022EDA3EE7}"/>
              </a:ext>
              <a:ext uri="{C183D7F6-B498-43B3-948B-1728B52AA6E4}">
                <adec:decorative xmlns:adec="http://schemas.microsoft.com/office/drawing/2017/decorative" val="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7003" y="716250"/>
            <a:ext cx="3433489" cy="5145088"/>
          </a:xfrm>
          <a:prstGeom prst="rect">
            <a:avLst/>
          </a:prstGeom>
        </p:spPr>
      </p:pic>
      <p:pic>
        <p:nvPicPr>
          <p:cNvPr id="2" name="2. Anzac Stories - Place a poppy">
            <a:hlinkClick r:id="" action="ppaction://media"/>
            <a:extLst>
              <a:ext uri="{FF2B5EF4-FFF2-40B4-BE49-F238E27FC236}">
                <a16:creationId xmlns:a16="http://schemas.microsoft.com/office/drawing/2014/main" id="{2388A705-9D8A-4596-A408-24A973EAB24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857634" y="228888"/>
            <a:ext cx="487363" cy="487363"/>
          </a:xfrm>
          <a:prstGeom prst="rect">
            <a:avLst/>
          </a:prstGeom>
        </p:spPr>
      </p:pic>
      <p:pic>
        <p:nvPicPr>
          <p:cNvPr id="6" name="Picture 5" descr="A picture containing red, plant, dish, close&#10;&#10;Description automatically generated">
            <a:extLst>
              <a:ext uri="{FF2B5EF4-FFF2-40B4-BE49-F238E27FC236}">
                <a16:creationId xmlns:a16="http://schemas.microsoft.com/office/drawing/2014/main" id="{4E31A6E4-2D5B-40A7-BD89-808DF32162F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99527" y="1119175"/>
            <a:ext cx="5671913" cy="3785057"/>
          </a:xfrm>
          <a:prstGeom prst="rect">
            <a:avLst/>
          </a:prstGeom>
        </p:spPr>
      </p:pic>
      <p:sp>
        <p:nvSpPr>
          <p:cNvPr id="8" name="Slide Number Placeholder 7">
            <a:extLst>
              <a:ext uri="{FF2B5EF4-FFF2-40B4-BE49-F238E27FC236}">
                <a16:creationId xmlns:a16="http://schemas.microsoft.com/office/drawing/2014/main" id="{8FC6D63F-DCFA-4B75-98F8-FF2939A1C68D}"/>
              </a:ext>
            </a:extLst>
          </p:cNvPr>
          <p:cNvSpPr>
            <a:spLocks noGrp="1"/>
          </p:cNvSpPr>
          <p:nvPr>
            <p:ph type="sldNum" sz="quarter" idx="12"/>
          </p:nvPr>
        </p:nvSpPr>
        <p:spPr/>
        <p:txBody>
          <a:bodyPr/>
          <a:lstStyle/>
          <a:p>
            <a:fld id="{03C3D952-A5BC-4DED-B40D-BEA93C3C77F0}" type="slidenum">
              <a:rPr lang="en-US" smtClean="0"/>
              <a:t>21</a:t>
            </a:fld>
            <a:endParaRPr lang="en-US"/>
          </a:p>
        </p:txBody>
      </p:sp>
    </p:spTree>
    <p:extLst>
      <p:ext uri="{BB962C8B-B14F-4D97-AF65-F5344CB8AC3E}">
        <p14:creationId xmlns:p14="http://schemas.microsoft.com/office/powerpoint/2010/main" val="859947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2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4EA049-EE03-4EB4-8C7B-89DF3E498999}"/>
              </a:ext>
            </a:extLst>
          </p:cNvPr>
          <p:cNvSpPr txBox="1"/>
          <p:nvPr/>
        </p:nvSpPr>
        <p:spPr>
          <a:xfrm>
            <a:off x="1481328" y="2743200"/>
            <a:ext cx="2468880" cy="369332"/>
          </a:xfrm>
          <a:prstGeom prst="rect">
            <a:avLst/>
          </a:prstGeom>
          <a:noFill/>
        </p:spPr>
        <p:txBody>
          <a:bodyPr wrap="square" rtlCol="0">
            <a:spAutoFit/>
          </a:bodyPr>
          <a:lstStyle/>
          <a:p>
            <a:endParaRPr lang="en-US" dirty="0"/>
          </a:p>
        </p:txBody>
      </p:sp>
      <p:sp>
        <p:nvSpPr>
          <p:cNvPr id="2" name="TextBox 1">
            <a:extLst>
              <a:ext uri="{FF2B5EF4-FFF2-40B4-BE49-F238E27FC236}">
                <a16:creationId xmlns:a16="http://schemas.microsoft.com/office/drawing/2014/main" id="{879E4DFF-3E25-47DF-9D7D-C0A7C4249AC8}"/>
              </a:ext>
            </a:extLst>
          </p:cNvPr>
          <p:cNvSpPr txBox="1"/>
          <p:nvPr/>
        </p:nvSpPr>
        <p:spPr>
          <a:xfrm>
            <a:off x="2327564" y="3251200"/>
            <a:ext cx="3084945" cy="369332"/>
          </a:xfrm>
          <a:prstGeom prst="rect">
            <a:avLst/>
          </a:prstGeom>
          <a:noFill/>
        </p:spPr>
        <p:txBody>
          <a:bodyPr wrap="square" rtlCol="0">
            <a:spAutoFit/>
          </a:bodyPr>
          <a:lstStyle/>
          <a:p>
            <a:r>
              <a:rPr lang="en-US" dirty="0"/>
              <a:t> </a:t>
            </a:r>
          </a:p>
        </p:txBody>
      </p:sp>
      <p:sp>
        <p:nvSpPr>
          <p:cNvPr id="6" name="Rectangle 5">
            <a:extLst>
              <a:ext uri="{FF2B5EF4-FFF2-40B4-BE49-F238E27FC236}">
                <a16:creationId xmlns:a16="http://schemas.microsoft.com/office/drawing/2014/main" id="{B6BC53AA-602F-48A4-8860-02E4B8330F9F}"/>
              </a:ext>
            </a:extLst>
          </p:cNvPr>
          <p:cNvSpPr/>
          <p:nvPr/>
        </p:nvSpPr>
        <p:spPr>
          <a:xfrm>
            <a:off x="2004834" y="1757280"/>
            <a:ext cx="237566" cy="369332"/>
          </a:xfrm>
          <a:prstGeom prst="rect">
            <a:avLst/>
          </a:prstGeom>
        </p:spPr>
        <p:txBody>
          <a:bodyPr wrap="none">
            <a:spAutoFit/>
          </a:bodyPr>
          <a:lstStyle/>
          <a:p>
            <a:r>
              <a:rPr lang="en-US" dirty="0"/>
              <a:t> </a:t>
            </a:r>
          </a:p>
        </p:txBody>
      </p:sp>
      <p:sp>
        <p:nvSpPr>
          <p:cNvPr id="4" name="Title 3">
            <a:extLst>
              <a:ext uri="{FF2B5EF4-FFF2-40B4-BE49-F238E27FC236}">
                <a16:creationId xmlns:a16="http://schemas.microsoft.com/office/drawing/2014/main" id="{FD296565-65CB-478A-ACD8-78FB64E3C913}"/>
              </a:ext>
            </a:extLst>
          </p:cNvPr>
          <p:cNvSpPr>
            <a:spLocks noGrp="1"/>
          </p:cNvSpPr>
          <p:nvPr>
            <p:ph type="title"/>
          </p:nvPr>
        </p:nvSpPr>
        <p:spPr/>
        <p:txBody>
          <a:bodyPr/>
          <a:lstStyle/>
          <a:p>
            <a:r>
              <a:rPr lang="en-US" b="1" dirty="0"/>
              <a:t>Anzac Stories – Marketing </a:t>
            </a:r>
          </a:p>
        </p:txBody>
      </p:sp>
      <p:sp>
        <p:nvSpPr>
          <p:cNvPr id="7" name="Content Placeholder 6">
            <a:extLst>
              <a:ext uri="{FF2B5EF4-FFF2-40B4-BE49-F238E27FC236}">
                <a16:creationId xmlns:a16="http://schemas.microsoft.com/office/drawing/2014/main" id="{E2BC2593-822B-48DD-9D74-01548AF97780}"/>
              </a:ext>
            </a:extLst>
          </p:cNvPr>
          <p:cNvSpPr>
            <a:spLocks noGrp="1"/>
          </p:cNvSpPr>
          <p:nvPr>
            <p:ph idx="1"/>
          </p:nvPr>
        </p:nvSpPr>
        <p:spPr>
          <a:xfrm>
            <a:off x="487218" y="1690688"/>
            <a:ext cx="10515600" cy="4351338"/>
          </a:xfrm>
        </p:spPr>
        <p:txBody>
          <a:bodyPr>
            <a:normAutofit fontScale="92500" lnSpcReduction="10000"/>
          </a:bodyPr>
          <a:lstStyle/>
          <a:p>
            <a:r>
              <a:rPr lang="en-AU" sz="3000" dirty="0"/>
              <a:t>Marketing and Communication plan</a:t>
            </a:r>
            <a:endParaRPr lang="en-US" sz="3000" dirty="0"/>
          </a:p>
          <a:p>
            <a:r>
              <a:rPr lang="en-AU" sz="3000" b="1" dirty="0"/>
              <a:t>Media release </a:t>
            </a:r>
            <a:r>
              <a:rPr lang="en-AU" sz="3000" dirty="0"/>
              <a:t>by the Premier of Queensland Media reports included </a:t>
            </a:r>
            <a:endParaRPr lang="en-US" sz="3000" dirty="0"/>
          </a:p>
          <a:p>
            <a:r>
              <a:rPr lang="en-AU" sz="3000" b="1" dirty="0"/>
              <a:t>Channel 9 News </a:t>
            </a:r>
            <a:r>
              <a:rPr lang="en-AU" sz="3000" dirty="0"/>
              <a:t>story Thursday 23 April 2020 </a:t>
            </a:r>
            <a:endParaRPr lang="en-US" sz="3000" dirty="0"/>
          </a:p>
          <a:p>
            <a:r>
              <a:rPr lang="en-AU" sz="3000" b="1" dirty="0"/>
              <a:t>Advertisement</a:t>
            </a:r>
            <a:r>
              <a:rPr lang="en-AU" sz="3000" dirty="0"/>
              <a:t> of Commemorate Differently in Courier-Mail on Friday 24 April 2020 </a:t>
            </a:r>
            <a:endParaRPr lang="en-US" sz="3000" dirty="0"/>
          </a:p>
          <a:p>
            <a:r>
              <a:rPr lang="en-AU" sz="3000" dirty="0"/>
              <a:t>ABC </a:t>
            </a:r>
            <a:r>
              <a:rPr lang="en-AU" sz="3000" b="1" dirty="0"/>
              <a:t>Radio</a:t>
            </a:r>
            <a:r>
              <a:rPr lang="en-AU" sz="3000" dirty="0"/>
              <a:t> (Brisbane and Gold Coast) interview 25 April 2020 </a:t>
            </a:r>
            <a:endParaRPr lang="en-US" sz="3000" dirty="0"/>
          </a:p>
          <a:p>
            <a:r>
              <a:rPr lang="en-AU" sz="3000" b="1" dirty="0" err="1"/>
              <a:t>enewsletters</a:t>
            </a:r>
            <a:r>
              <a:rPr lang="en-AU" sz="3000" dirty="0"/>
              <a:t> distributed by State Library  </a:t>
            </a:r>
            <a:endParaRPr lang="en-US" sz="3000" dirty="0"/>
          </a:p>
          <a:p>
            <a:r>
              <a:rPr lang="en-AU" sz="3000" dirty="0"/>
              <a:t>State Library  </a:t>
            </a:r>
            <a:r>
              <a:rPr lang="en-AU" sz="3000" b="1" dirty="0"/>
              <a:t>homepage</a:t>
            </a:r>
            <a:r>
              <a:rPr lang="en-AU" sz="3000" dirty="0"/>
              <a:t> feature </a:t>
            </a:r>
            <a:endParaRPr lang="en-US" sz="3000" dirty="0"/>
          </a:p>
          <a:p>
            <a:r>
              <a:rPr lang="en-AU" sz="3000" b="1" dirty="0"/>
              <a:t>Amazon /Alexa </a:t>
            </a:r>
            <a:r>
              <a:rPr lang="en-AU" sz="3000" dirty="0"/>
              <a:t>newsletter and feature </a:t>
            </a:r>
            <a:endParaRPr lang="en-US" sz="3000" dirty="0"/>
          </a:p>
          <a:p>
            <a:endParaRPr lang="en-US" dirty="0"/>
          </a:p>
        </p:txBody>
      </p:sp>
      <p:sp>
        <p:nvSpPr>
          <p:cNvPr id="8" name="Slide Number Placeholder 7">
            <a:extLst>
              <a:ext uri="{FF2B5EF4-FFF2-40B4-BE49-F238E27FC236}">
                <a16:creationId xmlns:a16="http://schemas.microsoft.com/office/drawing/2014/main" id="{C7CC79C6-38DE-4958-A6B5-BC00359D806B}"/>
              </a:ext>
            </a:extLst>
          </p:cNvPr>
          <p:cNvSpPr>
            <a:spLocks noGrp="1"/>
          </p:cNvSpPr>
          <p:nvPr>
            <p:ph type="sldNum" sz="quarter" idx="12"/>
          </p:nvPr>
        </p:nvSpPr>
        <p:spPr/>
        <p:txBody>
          <a:bodyPr/>
          <a:lstStyle/>
          <a:p>
            <a:fld id="{03C3D952-A5BC-4DED-B40D-BEA93C3C77F0}" type="slidenum">
              <a:rPr lang="en-US" smtClean="0"/>
              <a:t>22</a:t>
            </a:fld>
            <a:endParaRPr lang="en-US"/>
          </a:p>
        </p:txBody>
      </p:sp>
    </p:spTree>
    <p:extLst>
      <p:ext uri="{BB962C8B-B14F-4D97-AF65-F5344CB8AC3E}">
        <p14:creationId xmlns:p14="http://schemas.microsoft.com/office/powerpoint/2010/main" val="29014111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4EA049-EE03-4EB4-8C7B-89DF3E498999}"/>
              </a:ext>
            </a:extLst>
          </p:cNvPr>
          <p:cNvSpPr txBox="1"/>
          <p:nvPr/>
        </p:nvSpPr>
        <p:spPr>
          <a:xfrm>
            <a:off x="1472091" y="2789382"/>
            <a:ext cx="2468880" cy="369332"/>
          </a:xfrm>
          <a:prstGeom prst="rect">
            <a:avLst/>
          </a:prstGeom>
          <a:noFill/>
        </p:spPr>
        <p:txBody>
          <a:bodyPr wrap="square" rtlCol="0">
            <a:spAutoFit/>
          </a:bodyPr>
          <a:lstStyle/>
          <a:p>
            <a:endParaRPr lang="en-US" dirty="0"/>
          </a:p>
        </p:txBody>
      </p:sp>
      <p:sp>
        <p:nvSpPr>
          <p:cNvPr id="5" name="Title 4">
            <a:extLst>
              <a:ext uri="{FF2B5EF4-FFF2-40B4-BE49-F238E27FC236}">
                <a16:creationId xmlns:a16="http://schemas.microsoft.com/office/drawing/2014/main" id="{F039EFF3-339D-4552-8F62-6C5D7F86FDD2}"/>
              </a:ext>
            </a:extLst>
          </p:cNvPr>
          <p:cNvSpPr>
            <a:spLocks noGrp="1"/>
          </p:cNvSpPr>
          <p:nvPr>
            <p:ph type="title"/>
          </p:nvPr>
        </p:nvSpPr>
        <p:spPr/>
        <p:txBody>
          <a:bodyPr/>
          <a:lstStyle/>
          <a:p>
            <a:r>
              <a:rPr lang="en-US" b="1" dirty="0"/>
              <a:t>Measuring success 21 – 30 April </a:t>
            </a:r>
          </a:p>
        </p:txBody>
      </p:sp>
      <p:sp>
        <p:nvSpPr>
          <p:cNvPr id="6" name="Text Placeholder 5">
            <a:extLst>
              <a:ext uri="{FF2B5EF4-FFF2-40B4-BE49-F238E27FC236}">
                <a16:creationId xmlns:a16="http://schemas.microsoft.com/office/drawing/2014/main" id="{EE60F6D6-E5EA-4B85-BF18-6AE9D9E98051}"/>
              </a:ext>
            </a:extLst>
          </p:cNvPr>
          <p:cNvSpPr>
            <a:spLocks noGrp="1"/>
          </p:cNvSpPr>
          <p:nvPr>
            <p:ph idx="1"/>
          </p:nvPr>
        </p:nvSpPr>
        <p:spPr/>
        <p:txBody>
          <a:bodyPr>
            <a:normAutofit fontScale="92500" lnSpcReduction="10000"/>
          </a:bodyPr>
          <a:lstStyle/>
          <a:p>
            <a:r>
              <a:rPr lang="en-AU" dirty="0">
                <a:solidFill>
                  <a:schemeClr val="tx1"/>
                </a:solidFill>
              </a:rPr>
              <a:t>6,593 unique </a:t>
            </a:r>
            <a:r>
              <a:rPr lang="en-AU" b="1" dirty="0">
                <a:solidFill>
                  <a:schemeClr val="tx1"/>
                </a:solidFill>
              </a:rPr>
              <a:t>users</a:t>
            </a:r>
            <a:endParaRPr lang="en-US" b="1" dirty="0">
              <a:solidFill>
                <a:schemeClr val="tx1"/>
              </a:solidFill>
            </a:endParaRPr>
          </a:p>
          <a:p>
            <a:r>
              <a:rPr lang="en-AU" dirty="0">
                <a:solidFill>
                  <a:schemeClr val="tx1"/>
                </a:solidFill>
              </a:rPr>
              <a:t>12,302  </a:t>
            </a:r>
            <a:r>
              <a:rPr lang="en-AU" b="1" dirty="0">
                <a:solidFill>
                  <a:schemeClr val="tx1"/>
                </a:solidFill>
              </a:rPr>
              <a:t>visits</a:t>
            </a:r>
            <a:r>
              <a:rPr lang="en-AU" dirty="0">
                <a:solidFill>
                  <a:schemeClr val="tx1"/>
                </a:solidFill>
              </a:rPr>
              <a:t> (sessions)</a:t>
            </a:r>
            <a:endParaRPr lang="en-US" dirty="0">
              <a:solidFill>
                <a:schemeClr val="tx1"/>
              </a:solidFill>
            </a:endParaRPr>
          </a:p>
          <a:p>
            <a:r>
              <a:rPr lang="en-AU" dirty="0">
                <a:solidFill>
                  <a:schemeClr val="tx1"/>
                </a:solidFill>
              </a:rPr>
              <a:t>4,095 </a:t>
            </a:r>
            <a:r>
              <a:rPr lang="en-AU" b="1" dirty="0">
                <a:solidFill>
                  <a:schemeClr val="tx1"/>
                </a:solidFill>
              </a:rPr>
              <a:t>engagements</a:t>
            </a:r>
            <a:r>
              <a:rPr lang="en-AU" dirty="0">
                <a:solidFill>
                  <a:schemeClr val="tx1"/>
                </a:solidFill>
              </a:rPr>
              <a:t> with 'Commemorate Differently" - to place a poppy, play an Anzac story or play the last post</a:t>
            </a:r>
            <a:endParaRPr lang="en-US" dirty="0">
              <a:solidFill>
                <a:schemeClr val="tx1"/>
              </a:solidFill>
            </a:endParaRPr>
          </a:p>
          <a:p>
            <a:r>
              <a:rPr lang="en-AU" dirty="0">
                <a:solidFill>
                  <a:schemeClr val="tx1"/>
                </a:solidFill>
              </a:rPr>
              <a:t>265 </a:t>
            </a:r>
            <a:r>
              <a:rPr lang="en-AU" b="1" dirty="0">
                <a:solidFill>
                  <a:schemeClr val="tx1"/>
                </a:solidFill>
              </a:rPr>
              <a:t>requests</a:t>
            </a:r>
            <a:r>
              <a:rPr lang="en-AU" dirty="0">
                <a:solidFill>
                  <a:schemeClr val="tx1"/>
                </a:solidFill>
              </a:rPr>
              <a:t> for poppies to be laid at Anzac Square Memorial and Galleries</a:t>
            </a:r>
            <a:endParaRPr lang="en-US" dirty="0">
              <a:solidFill>
                <a:schemeClr val="tx1"/>
              </a:solidFill>
            </a:endParaRPr>
          </a:p>
          <a:p>
            <a:r>
              <a:rPr lang="en-AU" dirty="0">
                <a:solidFill>
                  <a:schemeClr val="tx1"/>
                </a:solidFill>
              </a:rPr>
              <a:t>People from all over Australia, as well as the USA, NZ and the UK request poppies - which is an exciting demonstration of reach</a:t>
            </a:r>
            <a:endParaRPr lang="en-US" dirty="0">
              <a:solidFill>
                <a:schemeClr val="tx1"/>
              </a:solidFill>
            </a:endParaRPr>
          </a:p>
          <a:p>
            <a:r>
              <a:rPr lang="en-AU" dirty="0">
                <a:solidFill>
                  <a:schemeClr val="tx1"/>
                </a:solidFill>
              </a:rPr>
              <a:t>People spent almost </a:t>
            </a:r>
            <a:r>
              <a:rPr lang="en-AU" b="1" dirty="0">
                <a:solidFill>
                  <a:schemeClr val="tx1"/>
                </a:solidFill>
              </a:rPr>
              <a:t>6 minutes </a:t>
            </a:r>
            <a:r>
              <a:rPr lang="en-AU" dirty="0">
                <a:solidFill>
                  <a:schemeClr val="tx1"/>
                </a:solidFill>
              </a:rPr>
              <a:t>on average exploring the content which shows engagement levels were high</a:t>
            </a:r>
            <a:endParaRPr lang="en-US" dirty="0">
              <a:solidFill>
                <a:schemeClr val="tx1"/>
              </a:solidFill>
            </a:endParaRPr>
          </a:p>
          <a:p>
            <a:r>
              <a:rPr lang="en-AU" dirty="0">
                <a:solidFill>
                  <a:schemeClr val="tx1"/>
                </a:solidFill>
              </a:rPr>
              <a:t>High traffic to “</a:t>
            </a:r>
            <a:r>
              <a:rPr lang="en-AU" b="1" dirty="0">
                <a:solidFill>
                  <a:schemeClr val="tx1"/>
                </a:solidFill>
              </a:rPr>
              <a:t>Commemorate Differently</a:t>
            </a:r>
            <a:r>
              <a:rPr lang="en-AU" dirty="0">
                <a:solidFill>
                  <a:schemeClr val="tx1"/>
                </a:solidFill>
              </a:rPr>
              <a:t>” voice-activated tool from Amazon Alexa demonstrating the impact of  Amazon support  </a:t>
            </a:r>
            <a:endParaRPr lang="en-US" dirty="0">
              <a:solidFill>
                <a:schemeClr val="tx1"/>
              </a:solidFill>
            </a:endParaRPr>
          </a:p>
          <a:p>
            <a:endParaRPr lang="en-US" dirty="0"/>
          </a:p>
          <a:p>
            <a:endParaRPr lang="en-US" dirty="0"/>
          </a:p>
        </p:txBody>
      </p:sp>
      <p:sp>
        <p:nvSpPr>
          <p:cNvPr id="4" name="Slide Number Placeholder 3">
            <a:extLst>
              <a:ext uri="{FF2B5EF4-FFF2-40B4-BE49-F238E27FC236}">
                <a16:creationId xmlns:a16="http://schemas.microsoft.com/office/drawing/2014/main" id="{B6EDFB02-AF8F-4A07-A9E0-CF86B84086F2}"/>
              </a:ext>
            </a:extLst>
          </p:cNvPr>
          <p:cNvSpPr>
            <a:spLocks noGrp="1"/>
          </p:cNvSpPr>
          <p:nvPr>
            <p:ph type="sldNum" sz="quarter" idx="12"/>
          </p:nvPr>
        </p:nvSpPr>
        <p:spPr/>
        <p:txBody>
          <a:bodyPr/>
          <a:lstStyle/>
          <a:p>
            <a:fld id="{03C3D952-A5BC-4DED-B40D-BEA93C3C77F0}" type="slidenum">
              <a:rPr lang="en-US" smtClean="0"/>
              <a:t>23</a:t>
            </a:fld>
            <a:endParaRPr lang="en-US"/>
          </a:p>
        </p:txBody>
      </p:sp>
    </p:spTree>
    <p:extLst>
      <p:ext uri="{BB962C8B-B14F-4D97-AF65-F5344CB8AC3E}">
        <p14:creationId xmlns:p14="http://schemas.microsoft.com/office/powerpoint/2010/main" val="23652340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6C4028FD-8BAA-4A19-BFDE-594D991B75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30072C-7A9D-48B1-8D6B-2684F0591586}"/>
              </a:ext>
            </a:extLst>
          </p:cNvPr>
          <p:cNvSpPr>
            <a:spLocks noGrp="1"/>
          </p:cNvSpPr>
          <p:nvPr>
            <p:ph type="title"/>
          </p:nvPr>
        </p:nvSpPr>
        <p:spPr>
          <a:xfrm>
            <a:off x="838200" y="556995"/>
            <a:ext cx="10515600" cy="1133693"/>
          </a:xfrm>
        </p:spPr>
        <p:txBody>
          <a:bodyPr>
            <a:normAutofit/>
          </a:bodyPr>
          <a:lstStyle/>
          <a:p>
            <a:r>
              <a:rPr lang="en-US" sz="4800" b="1"/>
              <a:t>Measuring success post Anzac Day 2020 </a:t>
            </a:r>
            <a:endParaRPr lang="en-US" sz="4800"/>
          </a:p>
        </p:txBody>
      </p:sp>
      <p:sp>
        <p:nvSpPr>
          <p:cNvPr id="3" name="TextBox 2">
            <a:extLst>
              <a:ext uri="{FF2B5EF4-FFF2-40B4-BE49-F238E27FC236}">
                <a16:creationId xmlns:a16="http://schemas.microsoft.com/office/drawing/2014/main" id="{044EA049-EE03-4EB4-8C7B-89DF3E498999}"/>
              </a:ext>
            </a:extLst>
          </p:cNvPr>
          <p:cNvSpPr txBox="1"/>
          <p:nvPr/>
        </p:nvSpPr>
        <p:spPr>
          <a:xfrm>
            <a:off x="1481328" y="2743200"/>
            <a:ext cx="2468880" cy="369332"/>
          </a:xfrm>
          <a:prstGeom prst="rect">
            <a:avLst/>
          </a:prstGeom>
          <a:noFill/>
        </p:spPr>
        <p:txBody>
          <a:bodyPr wrap="square" rtlCol="0">
            <a:spAutoFit/>
          </a:bodyPr>
          <a:lstStyle/>
          <a:p>
            <a:endParaRPr lang="en-US" dirty="0"/>
          </a:p>
        </p:txBody>
      </p:sp>
      <p:graphicFrame>
        <p:nvGraphicFramePr>
          <p:cNvPr id="10" name="Content Placeholder 6">
            <a:extLst>
              <a:ext uri="{FF2B5EF4-FFF2-40B4-BE49-F238E27FC236}">
                <a16:creationId xmlns:a16="http://schemas.microsoft.com/office/drawing/2014/main" id="{548EDC4F-F084-4844-A5ED-9C60EB419DEE}"/>
              </a:ext>
            </a:extLst>
          </p:cNvPr>
          <p:cNvGraphicFramePr>
            <a:graphicFrameLocks noGrp="1"/>
          </p:cNvGraphicFramePr>
          <p:nvPr>
            <p:ph idx="1"/>
            <p:extLst>
              <p:ext uri="{D42A27DB-BD31-4B8C-83A1-F6EECF244321}">
                <p14:modId xmlns:p14="http://schemas.microsoft.com/office/powerpoint/2010/main" val="3812616340"/>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2"/>
          </a:graphicData>
        </a:graphic>
      </p:graphicFrame>
      <p:sp>
        <p:nvSpPr>
          <p:cNvPr id="8" name="Slide Number Placeholder 7">
            <a:extLst>
              <a:ext uri="{FF2B5EF4-FFF2-40B4-BE49-F238E27FC236}">
                <a16:creationId xmlns:a16="http://schemas.microsoft.com/office/drawing/2014/main" id="{3AFE8E2D-96B2-43F7-A6D8-5F573F5875B8}"/>
              </a:ext>
            </a:extLst>
          </p:cNvPr>
          <p:cNvSpPr>
            <a:spLocks noGrp="1"/>
          </p:cNvSpPr>
          <p:nvPr>
            <p:ph type="sldNum" sz="quarter" idx="12"/>
          </p:nvPr>
        </p:nvSpPr>
        <p:spPr/>
        <p:txBody>
          <a:bodyPr/>
          <a:lstStyle/>
          <a:p>
            <a:fld id="{03C3D952-A5BC-4DED-B40D-BEA93C3C77F0}" type="slidenum">
              <a:rPr lang="en-US" smtClean="0"/>
              <a:t>24</a:t>
            </a:fld>
            <a:endParaRPr lang="en-US"/>
          </a:p>
        </p:txBody>
      </p:sp>
    </p:spTree>
    <p:extLst>
      <p:ext uri="{BB962C8B-B14F-4D97-AF65-F5344CB8AC3E}">
        <p14:creationId xmlns:p14="http://schemas.microsoft.com/office/powerpoint/2010/main" val="4392810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4EA049-EE03-4EB4-8C7B-89DF3E498999}"/>
              </a:ext>
            </a:extLst>
          </p:cNvPr>
          <p:cNvSpPr txBox="1"/>
          <p:nvPr/>
        </p:nvSpPr>
        <p:spPr>
          <a:xfrm>
            <a:off x="1481328" y="2743200"/>
            <a:ext cx="2468880" cy="369332"/>
          </a:xfrm>
          <a:prstGeom prst="rect">
            <a:avLst/>
          </a:prstGeom>
          <a:noFill/>
        </p:spPr>
        <p:txBody>
          <a:bodyPr wrap="square" rtlCol="0">
            <a:spAutoFit/>
          </a:bodyPr>
          <a:lstStyle/>
          <a:p>
            <a:endParaRPr lang="en-US" dirty="0"/>
          </a:p>
        </p:txBody>
      </p:sp>
      <p:sp>
        <p:nvSpPr>
          <p:cNvPr id="4" name="Title 3">
            <a:extLst>
              <a:ext uri="{FF2B5EF4-FFF2-40B4-BE49-F238E27FC236}">
                <a16:creationId xmlns:a16="http://schemas.microsoft.com/office/drawing/2014/main" id="{CB18DC2A-92FE-4B0A-844A-EFE1EC6A519E}"/>
              </a:ext>
            </a:extLst>
          </p:cNvPr>
          <p:cNvSpPr>
            <a:spLocks noGrp="1"/>
          </p:cNvSpPr>
          <p:nvPr>
            <p:ph type="title"/>
          </p:nvPr>
        </p:nvSpPr>
        <p:spPr/>
        <p:txBody>
          <a:bodyPr>
            <a:normAutofit fontScale="90000"/>
          </a:bodyPr>
          <a:lstStyle/>
          <a:p>
            <a:br>
              <a:rPr lang="en-US" b="1" dirty="0"/>
            </a:br>
            <a:r>
              <a:rPr lang="en-US" b="1" dirty="0"/>
              <a:t>Issues and Learnings </a:t>
            </a:r>
            <a:br>
              <a:rPr lang="en-US" b="1" dirty="0"/>
            </a:br>
            <a:br>
              <a:rPr lang="en-US" b="1" dirty="0"/>
            </a:br>
            <a:r>
              <a:rPr lang="en-US" sz="2200" b="1" i="1" dirty="0"/>
              <a:t>“Building a voice app is more than just programming in some questions and answers.  It’s about building an intuitive, interactive, empathetic conversation between an A.I. platform and a real person”. </a:t>
            </a:r>
          </a:p>
        </p:txBody>
      </p:sp>
      <p:sp>
        <p:nvSpPr>
          <p:cNvPr id="5" name="Content Placeholder 4">
            <a:extLst>
              <a:ext uri="{FF2B5EF4-FFF2-40B4-BE49-F238E27FC236}">
                <a16:creationId xmlns:a16="http://schemas.microsoft.com/office/drawing/2014/main" id="{68050E56-B844-4843-8FD8-D03BF3CE8665}"/>
              </a:ext>
            </a:extLst>
          </p:cNvPr>
          <p:cNvSpPr>
            <a:spLocks noGrp="1"/>
          </p:cNvSpPr>
          <p:nvPr>
            <p:ph idx="1"/>
          </p:nvPr>
        </p:nvSpPr>
        <p:spPr>
          <a:xfrm>
            <a:off x="699653" y="1877796"/>
            <a:ext cx="11233727" cy="4478554"/>
          </a:xfrm>
        </p:spPr>
        <p:txBody>
          <a:bodyPr>
            <a:normAutofit fontScale="70000" lnSpcReduction="20000"/>
          </a:bodyPr>
          <a:lstStyle/>
          <a:p>
            <a:endParaRPr lang="en-US" dirty="0"/>
          </a:p>
          <a:p>
            <a:r>
              <a:rPr lang="en-US" sz="4000" dirty="0"/>
              <a:t>Clear </a:t>
            </a:r>
            <a:r>
              <a:rPr lang="en-US" sz="4000" b="1" dirty="0"/>
              <a:t>objectives</a:t>
            </a:r>
            <a:r>
              <a:rPr lang="en-US" sz="4000" dirty="0"/>
              <a:t> </a:t>
            </a:r>
          </a:p>
          <a:p>
            <a:r>
              <a:rPr lang="en-US" sz="4000" dirty="0"/>
              <a:t>Manage </a:t>
            </a:r>
            <a:r>
              <a:rPr lang="en-US" sz="4000" b="1" dirty="0"/>
              <a:t>privacy</a:t>
            </a:r>
            <a:r>
              <a:rPr lang="en-US" sz="4000" dirty="0"/>
              <a:t> requirements </a:t>
            </a:r>
          </a:p>
          <a:p>
            <a:r>
              <a:rPr lang="en-US" sz="4000" dirty="0"/>
              <a:t>More </a:t>
            </a:r>
            <a:r>
              <a:rPr lang="en-US" sz="4000" b="1" dirty="0"/>
              <a:t>time</a:t>
            </a:r>
            <a:r>
              <a:rPr lang="en-US" sz="4000" dirty="0"/>
              <a:t> </a:t>
            </a:r>
          </a:p>
          <a:p>
            <a:r>
              <a:rPr lang="en-US" sz="4000" b="1" dirty="0"/>
              <a:t>Test</a:t>
            </a:r>
            <a:r>
              <a:rPr lang="en-US" sz="4000" dirty="0"/>
              <a:t> and test again with different users </a:t>
            </a:r>
          </a:p>
          <a:p>
            <a:r>
              <a:rPr lang="en-US" sz="4000" dirty="0"/>
              <a:t>Audio files were required</a:t>
            </a:r>
          </a:p>
          <a:p>
            <a:r>
              <a:rPr lang="en-US" sz="4000" dirty="0"/>
              <a:t>Develop </a:t>
            </a:r>
            <a:r>
              <a:rPr lang="en-US" sz="4000" b="1" dirty="0"/>
              <a:t>tips</a:t>
            </a:r>
            <a:r>
              <a:rPr lang="en-US" sz="4000" dirty="0"/>
              <a:t> for the community and staff i.e. search Google Assistant not Google </a:t>
            </a:r>
          </a:p>
          <a:p>
            <a:r>
              <a:rPr lang="en-US" sz="4000" dirty="0"/>
              <a:t>Leverage your </a:t>
            </a:r>
            <a:r>
              <a:rPr lang="en-US" sz="4000" b="1" dirty="0"/>
              <a:t>stakeholders</a:t>
            </a:r>
            <a:r>
              <a:rPr lang="en-US" sz="4000" dirty="0"/>
              <a:t> – RSL, Legacy Qld </a:t>
            </a:r>
          </a:p>
          <a:p>
            <a:r>
              <a:rPr lang="en-US" sz="4000" dirty="0"/>
              <a:t>Ensure you have the </a:t>
            </a:r>
            <a:r>
              <a:rPr lang="en-US" sz="4000" b="1" dirty="0"/>
              <a:t>staff</a:t>
            </a:r>
            <a:r>
              <a:rPr lang="en-US" sz="4000" dirty="0"/>
              <a:t> to deliver on your commitment</a:t>
            </a:r>
          </a:p>
          <a:p>
            <a:r>
              <a:rPr lang="en-US" sz="4000" dirty="0"/>
              <a:t>Take </a:t>
            </a:r>
            <a:r>
              <a:rPr lang="en-US" sz="4000" b="1" dirty="0"/>
              <a:t>advantage</a:t>
            </a:r>
            <a:r>
              <a:rPr lang="en-US" sz="4000" dirty="0"/>
              <a:t> of opportunities .. Project with </a:t>
            </a:r>
            <a:r>
              <a:rPr lang="en-US" sz="4000" dirty="0" err="1"/>
              <a:t>Alkira</a:t>
            </a:r>
            <a:r>
              <a:rPr lang="en-US" sz="4000" dirty="0"/>
              <a:t>  </a:t>
            </a:r>
          </a:p>
        </p:txBody>
      </p:sp>
      <p:sp>
        <p:nvSpPr>
          <p:cNvPr id="6" name="Slide Number Placeholder 5">
            <a:extLst>
              <a:ext uri="{FF2B5EF4-FFF2-40B4-BE49-F238E27FC236}">
                <a16:creationId xmlns:a16="http://schemas.microsoft.com/office/drawing/2014/main" id="{1A55E42E-E0B7-4013-925A-F4A7E9A923BB}"/>
              </a:ext>
            </a:extLst>
          </p:cNvPr>
          <p:cNvSpPr>
            <a:spLocks noGrp="1"/>
          </p:cNvSpPr>
          <p:nvPr>
            <p:ph type="sldNum" sz="quarter" idx="12"/>
          </p:nvPr>
        </p:nvSpPr>
        <p:spPr/>
        <p:txBody>
          <a:bodyPr/>
          <a:lstStyle/>
          <a:p>
            <a:fld id="{03C3D952-A5BC-4DED-B40D-BEA93C3C77F0}" type="slidenum">
              <a:rPr lang="en-US" smtClean="0"/>
              <a:t>25</a:t>
            </a:fld>
            <a:endParaRPr lang="en-US"/>
          </a:p>
        </p:txBody>
      </p:sp>
    </p:spTree>
    <p:extLst>
      <p:ext uri="{BB962C8B-B14F-4D97-AF65-F5344CB8AC3E}">
        <p14:creationId xmlns:p14="http://schemas.microsoft.com/office/powerpoint/2010/main" val="50113762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Anzac Square Memorial Galleries Collection Highlights tour Tickets, Wed  03/02/2021 at 10:30 am | Eventbrite">
            <a:extLst>
              <a:ext uri="{FF2B5EF4-FFF2-40B4-BE49-F238E27FC236}">
                <a16:creationId xmlns:a16="http://schemas.microsoft.com/office/drawing/2014/main" id="{30BF8606-477E-4A08-9510-EC9633DC37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096"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4"/>
          <p:cNvSpPr txBox="1">
            <a:spLocks noChangeArrowheads="1"/>
          </p:cNvSpPr>
          <p:nvPr/>
        </p:nvSpPr>
        <p:spPr bwMode="auto">
          <a:xfrm>
            <a:off x="611293" y="275082"/>
            <a:ext cx="10969414" cy="1142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882" tIns="60941" rIns="121882" bIns="60941" numCol="1" anchor="ctr" anchorCtr="0" compatLnSpc="1">
            <a:prstTxWarp prst="textNoShape">
              <a:avLst/>
            </a:prstTxWarp>
            <a:normAutofit/>
          </a:bodyPr>
          <a:lstStyle/>
          <a:p>
            <a:pPr algn="ctr">
              <a:spcAft>
                <a:spcPts val="800"/>
              </a:spcAft>
            </a:pPr>
            <a:r>
              <a:rPr lang="en-AU" sz="5865" b="1" dirty="0">
                <a:solidFill>
                  <a:schemeClr val="tx2"/>
                </a:solidFill>
                <a:latin typeface="+mj-lt"/>
                <a:ea typeface="+mj-ea"/>
                <a:cs typeface="+mj-cs"/>
              </a:rPr>
              <a:t> </a:t>
            </a:r>
          </a:p>
        </p:txBody>
      </p:sp>
      <p:sp>
        <p:nvSpPr>
          <p:cNvPr id="8" name="Rectangle 7">
            <a:extLst>
              <a:ext uri="{FF2B5EF4-FFF2-40B4-BE49-F238E27FC236}">
                <a16:creationId xmlns:a16="http://schemas.microsoft.com/office/drawing/2014/main" id="{FE59FE59-FE52-4094-A8FD-89E4A644233F}"/>
              </a:ext>
            </a:extLst>
          </p:cNvPr>
          <p:cNvSpPr/>
          <p:nvPr/>
        </p:nvSpPr>
        <p:spPr bwMode="auto">
          <a:xfrm>
            <a:off x="611293" y="1599706"/>
            <a:ext cx="10969414" cy="4526154"/>
          </a:xfrm>
          <a:prstGeom prst="rect">
            <a:avLst/>
          </a:prstGeom>
          <a:noFill/>
          <a:ln>
            <a:noFill/>
          </a:ln>
          <a:effectLst/>
        </p:spPr>
        <p:txBody>
          <a:bodyPr vert="horz" wrap="square" lIns="121882" tIns="60941" rIns="121882" bIns="60941" numCol="1" anchor="t" anchorCtr="0" compatLnSpc="1">
            <a:prstTxWarp prst="textNoShape">
              <a:avLst/>
            </a:prstTxWarp>
            <a:normAutofit/>
          </a:bodyPr>
          <a:lstStyle/>
          <a:p>
            <a:pPr marL="380876" indent="-380876">
              <a:spcBef>
                <a:spcPct val="20000"/>
              </a:spcBef>
              <a:buFont typeface="Arial" panose="020B0604020202020204" pitchFamily="34" charset="0"/>
              <a:buChar char="•"/>
              <a:defRPr/>
            </a:pPr>
            <a:endParaRPr lang="en-US" sz="4265" dirty="0"/>
          </a:p>
        </p:txBody>
      </p:sp>
      <p:sp>
        <p:nvSpPr>
          <p:cNvPr id="3" name="Slide Number Placeholder 2">
            <a:extLst>
              <a:ext uri="{FF2B5EF4-FFF2-40B4-BE49-F238E27FC236}">
                <a16:creationId xmlns:a16="http://schemas.microsoft.com/office/drawing/2014/main" id="{6B6DAE22-3D67-49D1-9B14-2554D06E3285}"/>
              </a:ext>
            </a:extLst>
          </p:cNvPr>
          <p:cNvSpPr>
            <a:spLocks noGrp="1"/>
          </p:cNvSpPr>
          <p:nvPr>
            <p:ph type="sldNum" sz="quarter" idx="12"/>
          </p:nvPr>
        </p:nvSpPr>
        <p:spPr/>
        <p:txBody>
          <a:bodyPr/>
          <a:lstStyle/>
          <a:p>
            <a:fld id="{03C3D952-A5BC-4DED-B40D-BEA93C3C77F0}" type="slidenum">
              <a:rPr lang="en-US" smtClean="0"/>
              <a:t>26</a:t>
            </a:fld>
            <a:endParaRPr lang="en-US"/>
          </a:p>
        </p:txBody>
      </p:sp>
    </p:spTree>
    <p:extLst>
      <p:ext uri="{BB962C8B-B14F-4D97-AF65-F5344CB8AC3E}">
        <p14:creationId xmlns:p14="http://schemas.microsoft.com/office/powerpoint/2010/main" val="3372932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Design and Start up awards">
            <a:extLst>
              <a:ext uri="{FF2B5EF4-FFF2-40B4-BE49-F238E27FC236}">
                <a16:creationId xmlns:a16="http://schemas.microsoft.com/office/drawing/2014/main" id="{004F6F0A-25D3-46F9-9623-EECC083255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967" b="2"/>
          <a:stretch/>
        </p:blipFill>
        <p:spPr bwMode="auto">
          <a:xfrm>
            <a:off x="262497" y="2531876"/>
            <a:ext cx="7058306" cy="4080254"/>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F752A695-E912-45C7-94C4-8162D751CF39}"/>
              </a:ext>
            </a:extLst>
          </p:cNvPr>
          <p:cNvSpPr/>
          <p:nvPr/>
        </p:nvSpPr>
        <p:spPr>
          <a:xfrm>
            <a:off x="8029319" y="917725"/>
            <a:ext cx="3424739" cy="4852362"/>
          </a:xfrm>
          <a:prstGeom prst="rect">
            <a:avLst/>
          </a:prstGeom>
        </p:spPr>
        <p:txBody>
          <a:bodyPr vert="horz" lIns="91440" tIns="45720" rIns="91440" bIns="45720" rtlCol="0" anchor="ctr">
            <a:normAutofit/>
          </a:bodyPr>
          <a:lstStyle/>
          <a:p>
            <a:pPr fontAlgn="base">
              <a:lnSpc>
                <a:spcPct val="90000"/>
              </a:lnSpc>
              <a:spcAft>
                <a:spcPts val="600"/>
              </a:spcAft>
            </a:pPr>
            <a:r>
              <a:rPr lang="en-US" sz="2000" dirty="0">
                <a:solidFill>
                  <a:srgbClr val="FFFFFF"/>
                </a:solidFill>
              </a:rPr>
              <a:t>YBF Ventures </a:t>
            </a:r>
          </a:p>
          <a:p>
            <a:pPr indent="-228600" fontAlgn="base">
              <a:lnSpc>
                <a:spcPct val="90000"/>
              </a:lnSpc>
              <a:spcAft>
                <a:spcPts val="600"/>
              </a:spcAft>
              <a:buFont typeface="Arial" panose="020B0604020202020204" pitchFamily="34" charset="0"/>
              <a:buChar char="•"/>
            </a:pPr>
            <a:r>
              <a:rPr lang="en-US" sz="2000" b="1" dirty="0">
                <a:solidFill>
                  <a:srgbClr val="FFFFFF"/>
                </a:solidFill>
              </a:rPr>
              <a:t>Best Australian Collaboration During a Crisis: </a:t>
            </a:r>
            <a:r>
              <a:rPr lang="en-US" sz="2000" dirty="0" err="1">
                <a:solidFill>
                  <a:srgbClr val="FFFFFF"/>
                </a:solidFill>
              </a:rPr>
              <a:t>Alkira</a:t>
            </a:r>
            <a:r>
              <a:rPr lang="en-US" sz="2000" dirty="0">
                <a:solidFill>
                  <a:srgbClr val="FFFFFF"/>
                </a:solidFill>
              </a:rPr>
              <a:t> Software &amp; the State Library of Queensland for Anzac Stories</a:t>
            </a:r>
          </a:p>
          <a:p>
            <a:pPr indent="-228600" fontAlgn="base">
              <a:lnSpc>
                <a:spcPct val="90000"/>
              </a:lnSpc>
              <a:spcAft>
                <a:spcPts val="600"/>
              </a:spcAft>
              <a:buFont typeface="Arial" panose="020B0604020202020204" pitchFamily="34" charset="0"/>
              <a:buChar char="•"/>
            </a:pPr>
            <a:endParaRPr lang="en-US" sz="2000" b="0" i="0" dirty="0">
              <a:solidFill>
                <a:srgbClr val="FFFFFF"/>
              </a:solidFill>
              <a:effectLst/>
            </a:endParaRPr>
          </a:p>
          <a:p>
            <a:pPr fontAlgn="base">
              <a:lnSpc>
                <a:spcPct val="90000"/>
              </a:lnSpc>
              <a:spcAft>
                <a:spcPts val="600"/>
              </a:spcAft>
            </a:pPr>
            <a:r>
              <a:rPr lang="en-US" sz="2000" dirty="0">
                <a:solidFill>
                  <a:srgbClr val="FFFFFF"/>
                </a:solidFill>
              </a:rPr>
              <a:t>YBF Ventures global-reaching network and leverage the expertise of local startups, scaleups and innovators.</a:t>
            </a:r>
          </a:p>
          <a:p>
            <a:pPr indent="-228600" fontAlgn="base">
              <a:lnSpc>
                <a:spcPct val="90000"/>
              </a:lnSpc>
              <a:spcAft>
                <a:spcPts val="600"/>
              </a:spcAft>
              <a:buFont typeface="Arial" panose="020B0604020202020204" pitchFamily="34" charset="0"/>
              <a:buChar char="•"/>
            </a:pPr>
            <a:endParaRPr lang="en-US" sz="2000" b="0" i="0" dirty="0">
              <a:solidFill>
                <a:srgbClr val="FFFFFF"/>
              </a:solidFill>
              <a:effectLst/>
            </a:endParaRPr>
          </a:p>
        </p:txBody>
      </p:sp>
      <p:sp>
        <p:nvSpPr>
          <p:cNvPr id="3" name="TextBox 2">
            <a:extLst>
              <a:ext uri="{FF2B5EF4-FFF2-40B4-BE49-F238E27FC236}">
                <a16:creationId xmlns:a16="http://schemas.microsoft.com/office/drawing/2014/main" id="{044EA049-EE03-4EB4-8C7B-89DF3E498999}"/>
              </a:ext>
            </a:extLst>
          </p:cNvPr>
          <p:cNvSpPr txBox="1"/>
          <p:nvPr/>
        </p:nvSpPr>
        <p:spPr>
          <a:xfrm>
            <a:off x="1481328" y="2743200"/>
            <a:ext cx="2468880" cy="369332"/>
          </a:xfrm>
          <a:prstGeom prst="rect">
            <a:avLst/>
          </a:prstGeom>
          <a:noFill/>
        </p:spPr>
        <p:txBody>
          <a:bodyPr wrap="square" rtlCol="0">
            <a:spAutoFit/>
          </a:bodyPr>
          <a:lstStyle/>
          <a:p>
            <a:endParaRPr lang="en-US" dirty="0"/>
          </a:p>
        </p:txBody>
      </p:sp>
      <p:sp>
        <p:nvSpPr>
          <p:cNvPr id="4" name="Rectangle 3">
            <a:extLst>
              <a:ext uri="{FF2B5EF4-FFF2-40B4-BE49-F238E27FC236}">
                <a16:creationId xmlns:a16="http://schemas.microsoft.com/office/drawing/2014/main" id="{3FF3EA8E-0E36-45AA-B5D6-C95968F2FCE8}"/>
              </a:ext>
            </a:extLst>
          </p:cNvPr>
          <p:cNvSpPr/>
          <p:nvPr/>
        </p:nvSpPr>
        <p:spPr>
          <a:xfrm>
            <a:off x="969818" y="963784"/>
            <a:ext cx="6096000" cy="523220"/>
          </a:xfrm>
          <a:prstGeom prst="rect">
            <a:avLst/>
          </a:prstGeom>
        </p:spPr>
        <p:txBody>
          <a:bodyPr>
            <a:spAutoFit/>
          </a:bodyPr>
          <a:lstStyle/>
          <a:p>
            <a:r>
              <a:rPr lang="en-GB" sz="2800" b="1" dirty="0"/>
              <a:t>2020 VALA Award for Crisis Response </a:t>
            </a:r>
            <a:endParaRPr lang="en-US" sz="2800" dirty="0"/>
          </a:p>
        </p:txBody>
      </p:sp>
      <p:sp>
        <p:nvSpPr>
          <p:cNvPr id="6" name="Slide Number Placeholder 5">
            <a:extLst>
              <a:ext uri="{FF2B5EF4-FFF2-40B4-BE49-F238E27FC236}">
                <a16:creationId xmlns:a16="http://schemas.microsoft.com/office/drawing/2014/main" id="{7947B1B3-0F9F-4995-9777-DE67D318B5D6}"/>
              </a:ext>
            </a:extLst>
          </p:cNvPr>
          <p:cNvSpPr>
            <a:spLocks noGrp="1"/>
          </p:cNvSpPr>
          <p:nvPr>
            <p:ph type="sldNum" sz="quarter" idx="12"/>
          </p:nvPr>
        </p:nvSpPr>
        <p:spPr/>
        <p:txBody>
          <a:bodyPr/>
          <a:lstStyle/>
          <a:p>
            <a:fld id="{03C3D952-A5BC-4DED-B40D-BEA93C3C77F0}" type="slidenum">
              <a:rPr lang="en-US" smtClean="0"/>
              <a:t>27</a:t>
            </a:fld>
            <a:endParaRPr lang="en-US"/>
          </a:p>
        </p:txBody>
      </p:sp>
    </p:spTree>
    <p:extLst>
      <p:ext uri="{BB962C8B-B14F-4D97-AF65-F5344CB8AC3E}">
        <p14:creationId xmlns:p14="http://schemas.microsoft.com/office/powerpoint/2010/main" val="41995745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4EA049-EE03-4EB4-8C7B-89DF3E498999}"/>
              </a:ext>
            </a:extLst>
          </p:cNvPr>
          <p:cNvSpPr txBox="1"/>
          <p:nvPr/>
        </p:nvSpPr>
        <p:spPr>
          <a:xfrm>
            <a:off x="1481328" y="2743200"/>
            <a:ext cx="2468880" cy="369332"/>
          </a:xfrm>
          <a:prstGeom prst="rect">
            <a:avLst/>
          </a:prstGeom>
          <a:noFill/>
        </p:spPr>
        <p:txBody>
          <a:bodyPr wrap="square" rtlCol="0">
            <a:spAutoFit/>
          </a:bodyPr>
          <a:lstStyle/>
          <a:p>
            <a:endParaRPr lang="en-US" dirty="0"/>
          </a:p>
        </p:txBody>
      </p:sp>
      <p:sp>
        <p:nvSpPr>
          <p:cNvPr id="2" name="Title 1">
            <a:extLst>
              <a:ext uri="{FF2B5EF4-FFF2-40B4-BE49-F238E27FC236}">
                <a16:creationId xmlns:a16="http://schemas.microsoft.com/office/drawing/2014/main" id="{13120703-8A07-4727-BB5E-CA83D5F38376}"/>
              </a:ext>
            </a:extLst>
          </p:cNvPr>
          <p:cNvSpPr>
            <a:spLocks noGrp="1"/>
          </p:cNvSpPr>
          <p:nvPr>
            <p:ph type="title"/>
          </p:nvPr>
        </p:nvSpPr>
        <p:spPr/>
        <p:txBody>
          <a:bodyPr/>
          <a:lstStyle/>
          <a:p>
            <a:r>
              <a:rPr lang="en-US" b="1" dirty="0"/>
              <a:t>What’s next – Anzac Stories  </a:t>
            </a:r>
          </a:p>
        </p:txBody>
      </p:sp>
      <p:sp>
        <p:nvSpPr>
          <p:cNvPr id="4" name="Content Placeholder 3">
            <a:extLst>
              <a:ext uri="{FF2B5EF4-FFF2-40B4-BE49-F238E27FC236}">
                <a16:creationId xmlns:a16="http://schemas.microsoft.com/office/drawing/2014/main" id="{82801051-3266-4BE3-A331-07EF9B079D2B}"/>
              </a:ext>
            </a:extLst>
          </p:cNvPr>
          <p:cNvSpPr>
            <a:spLocks noGrp="1"/>
          </p:cNvSpPr>
          <p:nvPr>
            <p:ph idx="1"/>
          </p:nvPr>
        </p:nvSpPr>
        <p:spPr/>
        <p:txBody>
          <a:bodyPr>
            <a:normAutofit/>
          </a:bodyPr>
          <a:lstStyle/>
          <a:p>
            <a:r>
              <a:rPr lang="en-US" sz="3600" dirty="0"/>
              <a:t>Anzac Day 2021 </a:t>
            </a:r>
          </a:p>
          <a:p>
            <a:endParaRPr lang="en-US" sz="3600" dirty="0"/>
          </a:p>
          <a:p>
            <a:r>
              <a:rPr lang="en-US" sz="3600" dirty="0"/>
              <a:t>First 5 Forever – voice activated tips for busy parents and caregivers </a:t>
            </a:r>
          </a:p>
          <a:p>
            <a:endParaRPr lang="en-US" sz="3600" dirty="0"/>
          </a:p>
          <a:p>
            <a:r>
              <a:rPr lang="en-US" sz="3600" dirty="0" err="1"/>
              <a:t>Talkviainclusion</a:t>
            </a:r>
            <a:r>
              <a:rPr lang="en-US" sz="3600" dirty="0"/>
              <a:t> </a:t>
            </a:r>
          </a:p>
        </p:txBody>
      </p:sp>
      <p:sp>
        <p:nvSpPr>
          <p:cNvPr id="6" name="Slide Number Placeholder 5">
            <a:extLst>
              <a:ext uri="{FF2B5EF4-FFF2-40B4-BE49-F238E27FC236}">
                <a16:creationId xmlns:a16="http://schemas.microsoft.com/office/drawing/2014/main" id="{A00881F7-8C44-43D9-A519-82BB6B15FF43}"/>
              </a:ext>
            </a:extLst>
          </p:cNvPr>
          <p:cNvSpPr>
            <a:spLocks noGrp="1"/>
          </p:cNvSpPr>
          <p:nvPr>
            <p:ph type="sldNum" sz="quarter" idx="12"/>
          </p:nvPr>
        </p:nvSpPr>
        <p:spPr/>
        <p:txBody>
          <a:bodyPr/>
          <a:lstStyle/>
          <a:p>
            <a:fld id="{03C3D952-A5BC-4DED-B40D-BEA93C3C77F0}" type="slidenum">
              <a:rPr lang="en-US" smtClean="0"/>
              <a:t>28</a:t>
            </a:fld>
            <a:endParaRPr lang="en-US"/>
          </a:p>
        </p:txBody>
      </p:sp>
    </p:spTree>
    <p:extLst>
      <p:ext uri="{BB962C8B-B14F-4D97-AF65-F5344CB8AC3E}">
        <p14:creationId xmlns:p14="http://schemas.microsoft.com/office/powerpoint/2010/main" val="4517589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4EA049-EE03-4EB4-8C7B-89DF3E498999}"/>
              </a:ext>
            </a:extLst>
          </p:cNvPr>
          <p:cNvSpPr txBox="1"/>
          <p:nvPr/>
        </p:nvSpPr>
        <p:spPr>
          <a:xfrm>
            <a:off x="1481328" y="2743200"/>
            <a:ext cx="2468880" cy="369332"/>
          </a:xfrm>
          <a:prstGeom prst="rect">
            <a:avLst/>
          </a:prstGeom>
          <a:noFill/>
        </p:spPr>
        <p:txBody>
          <a:bodyPr wrap="square" rtlCol="0">
            <a:spAutoFit/>
          </a:bodyPr>
          <a:lstStyle/>
          <a:p>
            <a:endParaRPr lang="en-US" dirty="0"/>
          </a:p>
        </p:txBody>
      </p:sp>
      <p:sp>
        <p:nvSpPr>
          <p:cNvPr id="2" name="Title 1">
            <a:extLst>
              <a:ext uri="{FF2B5EF4-FFF2-40B4-BE49-F238E27FC236}">
                <a16:creationId xmlns:a16="http://schemas.microsoft.com/office/drawing/2014/main" id="{13120703-8A07-4727-BB5E-CA83D5F38376}"/>
              </a:ext>
            </a:extLst>
          </p:cNvPr>
          <p:cNvSpPr>
            <a:spLocks noGrp="1"/>
          </p:cNvSpPr>
          <p:nvPr>
            <p:ph type="title"/>
          </p:nvPr>
        </p:nvSpPr>
        <p:spPr/>
        <p:txBody>
          <a:bodyPr/>
          <a:lstStyle/>
          <a:p>
            <a:r>
              <a:rPr lang="en-US" b="1" dirty="0"/>
              <a:t>What’s next – libraries </a:t>
            </a:r>
          </a:p>
        </p:txBody>
      </p:sp>
      <p:sp>
        <p:nvSpPr>
          <p:cNvPr id="4" name="Content Placeholder 3">
            <a:extLst>
              <a:ext uri="{FF2B5EF4-FFF2-40B4-BE49-F238E27FC236}">
                <a16:creationId xmlns:a16="http://schemas.microsoft.com/office/drawing/2014/main" id="{82801051-3266-4BE3-A331-07EF9B079D2B}"/>
              </a:ext>
            </a:extLst>
          </p:cNvPr>
          <p:cNvSpPr>
            <a:spLocks noGrp="1"/>
          </p:cNvSpPr>
          <p:nvPr>
            <p:ph idx="1"/>
          </p:nvPr>
        </p:nvSpPr>
        <p:spPr/>
        <p:txBody>
          <a:bodyPr>
            <a:normAutofit/>
          </a:bodyPr>
          <a:lstStyle/>
          <a:p>
            <a:r>
              <a:rPr lang="en-US" sz="3600" dirty="0"/>
              <a:t>Opportunity to share content and services </a:t>
            </a:r>
          </a:p>
          <a:p>
            <a:r>
              <a:rPr lang="en-US" sz="3600" dirty="0"/>
              <a:t>Engage with clients – in their space </a:t>
            </a:r>
          </a:p>
          <a:p>
            <a:r>
              <a:rPr lang="en-US" sz="3600" dirty="0"/>
              <a:t>What’s on </a:t>
            </a:r>
          </a:p>
          <a:p>
            <a:r>
              <a:rPr lang="en-US" sz="3600" dirty="0"/>
              <a:t>Exhibitions </a:t>
            </a:r>
          </a:p>
          <a:p>
            <a:r>
              <a:rPr lang="en-US" sz="3600" dirty="0"/>
              <a:t>Voice as biometric?? Authentication made easy?</a:t>
            </a:r>
          </a:p>
          <a:p>
            <a:r>
              <a:rPr lang="en-US" sz="3600" dirty="0"/>
              <a:t> More </a:t>
            </a:r>
          </a:p>
          <a:p>
            <a:pPr marL="0" indent="0">
              <a:buNone/>
            </a:pPr>
            <a:endParaRPr lang="en-US" sz="3600" dirty="0"/>
          </a:p>
        </p:txBody>
      </p:sp>
      <p:sp>
        <p:nvSpPr>
          <p:cNvPr id="6" name="Slide Number Placeholder 5">
            <a:extLst>
              <a:ext uri="{FF2B5EF4-FFF2-40B4-BE49-F238E27FC236}">
                <a16:creationId xmlns:a16="http://schemas.microsoft.com/office/drawing/2014/main" id="{2529C75E-7DAB-4003-A511-482348D4EE26}"/>
              </a:ext>
            </a:extLst>
          </p:cNvPr>
          <p:cNvSpPr>
            <a:spLocks noGrp="1"/>
          </p:cNvSpPr>
          <p:nvPr>
            <p:ph type="sldNum" sz="quarter" idx="12"/>
          </p:nvPr>
        </p:nvSpPr>
        <p:spPr/>
        <p:txBody>
          <a:bodyPr/>
          <a:lstStyle/>
          <a:p>
            <a:fld id="{03C3D952-A5BC-4DED-B40D-BEA93C3C77F0}" type="slidenum">
              <a:rPr lang="en-US" smtClean="0"/>
              <a:t>29</a:t>
            </a:fld>
            <a:endParaRPr lang="en-US"/>
          </a:p>
        </p:txBody>
      </p:sp>
    </p:spTree>
    <p:extLst>
      <p:ext uri="{BB962C8B-B14F-4D97-AF65-F5344CB8AC3E}">
        <p14:creationId xmlns:p14="http://schemas.microsoft.com/office/powerpoint/2010/main" val="2970689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2">
            <a:extLst>
              <a:ext uri="{FF2B5EF4-FFF2-40B4-BE49-F238E27FC236}">
                <a16:creationId xmlns:a16="http://schemas.microsoft.com/office/drawing/2014/main" id="{ECE17E21-0937-41A3-9932-F9E89B2C50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8447" b="656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49FE4F71-731E-4BEC-A99F-4F8EABD94E66}"/>
              </a:ext>
            </a:extLst>
          </p:cNvPr>
          <p:cNvSpPr>
            <a:spLocks noGrp="1"/>
          </p:cNvSpPr>
          <p:nvPr>
            <p:ph type="sldNum" sz="quarter" idx="12"/>
          </p:nvPr>
        </p:nvSpPr>
        <p:spPr/>
        <p:txBody>
          <a:bodyPr/>
          <a:lstStyle/>
          <a:p>
            <a:fld id="{03C3D952-A5BC-4DED-B40D-BEA93C3C77F0}" type="slidenum">
              <a:rPr lang="en-US" smtClean="0"/>
              <a:t>3</a:t>
            </a:fld>
            <a:endParaRPr lang="en-US"/>
          </a:p>
        </p:txBody>
      </p:sp>
    </p:spTree>
    <p:extLst>
      <p:ext uri="{BB962C8B-B14F-4D97-AF65-F5344CB8AC3E}">
        <p14:creationId xmlns:p14="http://schemas.microsoft.com/office/powerpoint/2010/main" val="27600328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TextBox 2">
            <a:extLst>
              <a:ext uri="{FF2B5EF4-FFF2-40B4-BE49-F238E27FC236}">
                <a16:creationId xmlns:a16="http://schemas.microsoft.com/office/drawing/2014/main" id="{044EA049-EE03-4EB4-8C7B-89DF3E498999}"/>
              </a:ext>
            </a:extLst>
          </p:cNvPr>
          <p:cNvSpPr txBox="1"/>
          <p:nvPr/>
        </p:nvSpPr>
        <p:spPr>
          <a:xfrm>
            <a:off x="1481328" y="2743200"/>
            <a:ext cx="2468880" cy="369332"/>
          </a:xfrm>
          <a:prstGeom prst="rect">
            <a:avLst/>
          </a:prstGeom>
          <a:noFill/>
        </p:spPr>
        <p:txBody>
          <a:bodyPr wrap="square" rtlCol="0">
            <a:spAutoFit/>
          </a:bodyPr>
          <a:lstStyle/>
          <a:p>
            <a:endParaRPr lang="en-US" dirty="0"/>
          </a:p>
        </p:txBody>
      </p:sp>
      <p:pic>
        <p:nvPicPr>
          <p:cNvPr id="4" name="Picture 3">
            <a:extLst>
              <a:ext uri="{FF2B5EF4-FFF2-40B4-BE49-F238E27FC236}">
                <a16:creationId xmlns:a16="http://schemas.microsoft.com/office/drawing/2014/main" id="{9AFD5C2D-8F4E-4A0B-871D-0A34FAED4BFC}"/>
              </a:ext>
            </a:extLst>
          </p:cNvPr>
          <p:cNvPicPr>
            <a:picLocks noChangeAspect="1"/>
          </p:cNvPicPr>
          <p:nvPr/>
        </p:nvPicPr>
        <p:blipFill>
          <a:blip r:embed="rId3"/>
          <a:stretch>
            <a:fillRect/>
          </a:stretch>
        </p:blipFill>
        <p:spPr>
          <a:xfrm>
            <a:off x="0" y="763068"/>
            <a:ext cx="9144000" cy="3618951"/>
          </a:xfrm>
          <a:prstGeom prst="rect">
            <a:avLst/>
          </a:prstGeom>
        </p:spPr>
      </p:pic>
      <p:sp>
        <p:nvSpPr>
          <p:cNvPr id="5" name="Rectangle 4">
            <a:extLst>
              <a:ext uri="{FF2B5EF4-FFF2-40B4-BE49-F238E27FC236}">
                <a16:creationId xmlns:a16="http://schemas.microsoft.com/office/drawing/2014/main" id="{F743A0CA-8D16-48CB-8B1E-99100BA729BC}"/>
              </a:ext>
            </a:extLst>
          </p:cNvPr>
          <p:cNvSpPr/>
          <p:nvPr/>
        </p:nvSpPr>
        <p:spPr>
          <a:xfrm>
            <a:off x="0" y="4594035"/>
            <a:ext cx="9144000" cy="253916"/>
          </a:xfrm>
          <a:prstGeom prst="rect">
            <a:avLst/>
          </a:prstGeom>
        </p:spPr>
        <p:txBody>
          <a:bodyPr wrap="square">
            <a:spAutoFit/>
          </a:bodyPr>
          <a:lstStyle/>
          <a:p>
            <a:r>
              <a:rPr lang="en-AU" sz="1050" dirty="0"/>
              <a:t>https://www.amazon.com/Simon-Schuster-Stephen-King-Library/dp/B07DD36TG7</a:t>
            </a:r>
          </a:p>
        </p:txBody>
      </p:sp>
      <p:sp>
        <p:nvSpPr>
          <p:cNvPr id="6" name="Slide Number Placeholder 5">
            <a:extLst>
              <a:ext uri="{FF2B5EF4-FFF2-40B4-BE49-F238E27FC236}">
                <a16:creationId xmlns:a16="http://schemas.microsoft.com/office/drawing/2014/main" id="{598ECE04-63E3-4C81-B062-B9F8FD1C8C91}"/>
              </a:ext>
            </a:extLst>
          </p:cNvPr>
          <p:cNvSpPr>
            <a:spLocks noGrp="1"/>
          </p:cNvSpPr>
          <p:nvPr>
            <p:ph type="sldNum" sz="quarter" idx="12"/>
          </p:nvPr>
        </p:nvSpPr>
        <p:spPr/>
        <p:txBody>
          <a:bodyPr/>
          <a:lstStyle/>
          <a:p>
            <a:fld id="{03C3D952-A5BC-4DED-B40D-BEA93C3C77F0}" type="slidenum">
              <a:rPr lang="en-US" smtClean="0"/>
              <a:t>30</a:t>
            </a:fld>
            <a:endParaRPr lang="en-US"/>
          </a:p>
        </p:txBody>
      </p:sp>
    </p:spTree>
    <p:extLst>
      <p:ext uri="{BB962C8B-B14F-4D97-AF65-F5344CB8AC3E}">
        <p14:creationId xmlns:p14="http://schemas.microsoft.com/office/powerpoint/2010/main" val="7870451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4EA049-EE03-4EB4-8C7B-89DF3E498999}"/>
              </a:ext>
            </a:extLst>
          </p:cNvPr>
          <p:cNvSpPr txBox="1"/>
          <p:nvPr/>
        </p:nvSpPr>
        <p:spPr>
          <a:xfrm>
            <a:off x="1481328" y="2743200"/>
            <a:ext cx="2468880" cy="369332"/>
          </a:xfrm>
          <a:prstGeom prst="rect">
            <a:avLst/>
          </a:prstGeom>
          <a:noFill/>
        </p:spPr>
        <p:txBody>
          <a:bodyPr wrap="square" rtlCol="0">
            <a:spAutoFit/>
          </a:bodyPr>
          <a:lstStyle/>
          <a:p>
            <a:endParaRPr lang="en-US" dirty="0"/>
          </a:p>
        </p:txBody>
      </p:sp>
      <p:sp>
        <p:nvSpPr>
          <p:cNvPr id="2" name="Title 1">
            <a:extLst>
              <a:ext uri="{FF2B5EF4-FFF2-40B4-BE49-F238E27FC236}">
                <a16:creationId xmlns:a16="http://schemas.microsoft.com/office/drawing/2014/main" id="{13120703-8A07-4727-BB5E-CA83D5F38376}"/>
              </a:ext>
            </a:extLst>
          </p:cNvPr>
          <p:cNvSpPr>
            <a:spLocks noGrp="1"/>
          </p:cNvSpPr>
          <p:nvPr>
            <p:ph type="title"/>
          </p:nvPr>
        </p:nvSpPr>
        <p:spPr/>
        <p:txBody>
          <a:bodyPr/>
          <a:lstStyle/>
          <a:p>
            <a:r>
              <a:rPr lang="en-US" b="1" dirty="0"/>
              <a:t>What’s next  – challenges </a:t>
            </a:r>
          </a:p>
        </p:txBody>
      </p:sp>
      <p:sp>
        <p:nvSpPr>
          <p:cNvPr id="4" name="Content Placeholder 3">
            <a:extLst>
              <a:ext uri="{FF2B5EF4-FFF2-40B4-BE49-F238E27FC236}">
                <a16:creationId xmlns:a16="http://schemas.microsoft.com/office/drawing/2014/main" id="{82801051-3266-4BE3-A331-07EF9B079D2B}"/>
              </a:ext>
            </a:extLst>
          </p:cNvPr>
          <p:cNvSpPr>
            <a:spLocks noGrp="1"/>
          </p:cNvSpPr>
          <p:nvPr>
            <p:ph idx="1"/>
          </p:nvPr>
        </p:nvSpPr>
        <p:spPr/>
        <p:txBody>
          <a:bodyPr>
            <a:normAutofit/>
          </a:bodyPr>
          <a:lstStyle/>
          <a:p>
            <a:r>
              <a:rPr lang="en-US" sz="3600" dirty="0"/>
              <a:t>A transaction or more??</a:t>
            </a:r>
          </a:p>
          <a:p>
            <a:r>
              <a:rPr lang="en-US" sz="3600" dirty="0"/>
              <a:t>Challenge – vendors LMS /Websites </a:t>
            </a:r>
          </a:p>
          <a:p>
            <a:r>
              <a:rPr lang="en-US" sz="3600" dirty="0"/>
              <a:t>Understand / support clients with privacy issues </a:t>
            </a:r>
          </a:p>
          <a:p>
            <a:r>
              <a:rPr lang="en-US" sz="3600" dirty="0"/>
              <a:t>Misinformation/conspiracy? regarding mobile devices </a:t>
            </a:r>
          </a:p>
          <a:p>
            <a:r>
              <a:rPr lang="en-US" sz="3600" dirty="0"/>
              <a:t>Advocate</a:t>
            </a:r>
          </a:p>
          <a:p>
            <a:pPr marL="0" indent="0">
              <a:buNone/>
            </a:pPr>
            <a:endParaRPr lang="en-US" sz="3600" dirty="0"/>
          </a:p>
        </p:txBody>
      </p:sp>
      <p:sp>
        <p:nvSpPr>
          <p:cNvPr id="6" name="Slide Number Placeholder 5">
            <a:extLst>
              <a:ext uri="{FF2B5EF4-FFF2-40B4-BE49-F238E27FC236}">
                <a16:creationId xmlns:a16="http://schemas.microsoft.com/office/drawing/2014/main" id="{E3B507DF-E59D-4101-A7C6-B7FC7B51555A}"/>
              </a:ext>
            </a:extLst>
          </p:cNvPr>
          <p:cNvSpPr>
            <a:spLocks noGrp="1"/>
          </p:cNvSpPr>
          <p:nvPr>
            <p:ph type="sldNum" sz="quarter" idx="12"/>
          </p:nvPr>
        </p:nvSpPr>
        <p:spPr/>
        <p:txBody>
          <a:bodyPr/>
          <a:lstStyle/>
          <a:p>
            <a:fld id="{03C3D952-A5BC-4DED-B40D-BEA93C3C77F0}" type="slidenum">
              <a:rPr lang="en-US" smtClean="0"/>
              <a:t>31</a:t>
            </a:fld>
            <a:endParaRPr lang="en-US"/>
          </a:p>
        </p:txBody>
      </p:sp>
    </p:spTree>
    <p:extLst>
      <p:ext uri="{BB962C8B-B14F-4D97-AF65-F5344CB8AC3E}">
        <p14:creationId xmlns:p14="http://schemas.microsoft.com/office/powerpoint/2010/main" val="150307346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4EA049-EE03-4EB4-8C7B-89DF3E498999}"/>
              </a:ext>
            </a:extLst>
          </p:cNvPr>
          <p:cNvSpPr txBox="1"/>
          <p:nvPr/>
        </p:nvSpPr>
        <p:spPr>
          <a:xfrm>
            <a:off x="1481328" y="2743200"/>
            <a:ext cx="2468880" cy="369332"/>
          </a:xfrm>
          <a:prstGeom prst="rect">
            <a:avLst/>
          </a:prstGeom>
          <a:noFill/>
        </p:spPr>
        <p:txBody>
          <a:bodyPr wrap="square" rtlCol="0">
            <a:spAutoFit/>
          </a:bodyPr>
          <a:lstStyle/>
          <a:p>
            <a:endParaRPr lang="en-US" dirty="0"/>
          </a:p>
        </p:txBody>
      </p:sp>
      <p:sp>
        <p:nvSpPr>
          <p:cNvPr id="2" name="Title 1">
            <a:extLst>
              <a:ext uri="{FF2B5EF4-FFF2-40B4-BE49-F238E27FC236}">
                <a16:creationId xmlns:a16="http://schemas.microsoft.com/office/drawing/2014/main" id="{92357D2C-389F-4A32-9696-35347B2109BC}"/>
              </a:ext>
            </a:extLst>
          </p:cNvPr>
          <p:cNvSpPr>
            <a:spLocks noGrp="1"/>
          </p:cNvSpPr>
          <p:nvPr>
            <p:ph type="title"/>
          </p:nvPr>
        </p:nvSpPr>
        <p:spPr/>
        <p:txBody>
          <a:bodyPr/>
          <a:lstStyle/>
          <a:p>
            <a:r>
              <a:rPr lang="en-US" b="1" dirty="0"/>
              <a:t>Find out more </a:t>
            </a:r>
          </a:p>
        </p:txBody>
      </p:sp>
      <p:sp>
        <p:nvSpPr>
          <p:cNvPr id="4" name="Content Placeholder 3">
            <a:extLst>
              <a:ext uri="{FF2B5EF4-FFF2-40B4-BE49-F238E27FC236}">
                <a16:creationId xmlns:a16="http://schemas.microsoft.com/office/drawing/2014/main" id="{1588CF53-B4B7-464C-96A4-5924D3E652CC}"/>
              </a:ext>
            </a:extLst>
          </p:cNvPr>
          <p:cNvSpPr>
            <a:spLocks noGrp="1"/>
          </p:cNvSpPr>
          <p:nvPr>
            <p:ph idx="1"/>
          </p:nvPr>
        </p:nvSpPr>
        <p:spPr/>
        <p:txBody>
          <a:bodyPr>
            <a:normAutofit lnSpcReduction="10000"/>
          </a:bodyPr>
          <a:lstStyle/>
          <a:p>
            <a:r>
              <a:rPr lang="en-US" dirty="0"/>
              <a:t>Anzac Square – </a:t>
            </a:r>
            <a:r>
              <a:rPr lang="en-US" dirty="0">
                <a:hlinkClick r:id="rId2"/>
              </a:rPr>
              <a:t>Commemorate</a:t>
            </a:r>
            <a:r>
              <a:rPr lang="en-US" dirty="0"/>
              <a:t> Differently </a:t>
            </a:r>
          </a:p>
          <a:p>
            <a:pPr marL="457200" lvl="1" indent="0">
              <a:buNone/>
            </a:pPr>
            <a:endParaRPr lang="en-US" dirty="0"/>
          </a:p>
          <a:p>
            <a:r>
              <a:rPr lang="en-US" dirty="0" err="1"/>
              <a:t>Alkira</a:t>
            </a:r>
            <a:r>
              <a:rPr lang="en-US" dirty="0"/>
              <a:t> – </a:t>
            </a:r>
            <a:r>
              <a:rPr lang="en-US" dirty="0">
                <a:hlinkClick r:id="rId3"/>
              </a:rPr>
              <a:t>video</a:t>
            </a:r>
            <a:r>
              <a:rPr lang="en-US" dirty="0"/>
              <a:t> of Anzac Stories development </a:t>
            </a:r>
          </a:p>
          <a:p>
            <a:endParaRPr lang="en-US" sz="2400" dirty="0"/>
          </a:p>
          <a:p>
            <a:r>
              <a:rPr lang="en-US" sz="2800" dirty="0"/>
              <a:t>First 5 Forever – voice activated </a:t>
            </a:r>
            <a:r>
              <a:rPr lang="en-US" sz="2800" dirty="0">
                <a:hlinkClick r:id="rId4"/>
              </a:rPr>
              <a:t>tips</a:t>
            </a:r>
            <a:r>
              <a:rPr lang="en-US" sz="2800" dirty="0"/>
              <a:t> </a:t>
            </a:r>
          </a:p>
          <a:p>
            <a:endParaRPr lang="en-US" dirty="0"/>
          </a:p>
          <a:p>
            <a:r>
              <a:rPr lang="en-US" sz="2800" dirty="0"/>
              <a:t>Contact us.. </a:t>
            </a:r>
          </a:p>
          <a:p>
            <a:r>
              <a:rPr lang="en-US" dirty="0"/>
              <a:t>Anna Raunik </a:t>
            </a:r>
            <a:r>
              <a:rPr lang="en-US" dirty="0">
                <a:hlinkClick r:id="rId5"/>
              </a:rPr>
              <a:t>anna.Raunik@slq.qld.gov.au</a:t>
            </a:r>
            <a:endParaRPr lang="en-US" dirty="0"/>
          </a:p>
          <a:p>
            <a:r>
              <a:rPr lang="en-US" sz="2800" dirty="0"/>
              <a:t>Linda Barron </a:t>
            </a:r>
            <a:r>
              <a:rPr lang="en-US" sz="2800" dirty="0">
                <a:hlinkClick r:id="rId6"/>
              </a:rPr>
              <a:t>linda.barron@slq.qld.gov.au</a:t>
            </a:r>
            <a:endParaRPr lang="en-US" sz="2800" dirty="0"/>
          </a:p>
          <a:p>
            <a:endParaRPr lang="en-US" sz="2800" dirty="0"/>
          </a:p>
          <a:p>
            <a:pPr marL="457200" lvl="1" indent="0">
              <a:buNone/>
            </a:pPr>
            <a:endParaRPr lang="en-US" dirty="0"/>
          </a:p>
          <a:p>
            <a:endParaRPr lang="en-US" dirty="0"/>
          </a:p>
          <a:p>
            <a:endParaRPr lang="en-US" dirty="0"/>
          </a:p>
        </p:txBody>
      </p:sp>
      <p:sp>
        <p:nvSpPr>
          <p:cNvPr id="6" name="Slide Number Placeholder 5">
            <a:extLst>
              <a:ext uri="{FF2B5EF4-FFF2-40B4-BE49-F238E27FC236}">
                <a16:creationId xmlns:a16="http://schemas.microsoft.com/office/drawing/2014/main" id="{4E8A2877-5D23-4E64-9FBD-943DB418317B}"/>
              </a:ext>
            </a:extLst>
          </p:cNvPr>
          <p:cNvSpPr>
            <a:spLocks noGrp="1"/>
          </p:cNvSpPr>
          <p:nvPr>
            <p:ph type="sldNum" sz="quarter" idx="12"/>
          </p:nvPr>
        </p:nvSpPr>
        <p:spPr/>
        <p:txBody>
          <a:bodyPr/>
          <a:lstStyle/>
          <a:p>
            <a:fld id="{03C3D952-A5BC-4DED-B40D-BEA93C3C77F0}" type="slidenum">
              <a:rPr lang="en-US" smtClean="0"/>
              <a:t>32</a:t>
            </a:fld>
            <a:endParaRPr lang="en-US"/>
          </a:p>
        </p:txBody>
      </p:sp>
    </p:spTree>
    <p:extLst>
      <p:ext uri="{BB962C8B-B14F-4D97-AF65-F5344CB8AC3E}">
        <p14:creationId xmlns:p14="http://schemas.microsoft.com/office/powerpoint/2010/main" val="31265417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47528" y="836712"/>
            <a:ext cx="5544616" cy="720080"/>
          </a:xfrm>
        </p:spPr>
        <p:txBody>
          <a:bodyPr>
            <a:normAutofit/>
          </a:bodyPr>
          <a:lstStyle/>
          <a:p>
            <a:pPr>
              <a:lnSpc>
                <a:spcPct val="100000"/>
              </a:lnSpc>
            </a:pPr>
            <a:r>
              <a:rPr lang="en-AU" sz="3200" b="1" dirty="0"/>
              <a:t>VALA Events 2021:</a:t>
            </a:r>
          </a:p>
        </p:txBody>
      </p:sp>
      <p:sp>
        <p:nvSpPr>
          <p:cNvPr id="4" name="TextBox 3">
            <a:extLst>
              <a:ext uri="{FF2B5EF4-FFF2-40B4-BE49-F238E27FC236}">
                <a16:creationId xmlns:a16="http://schemas.microsoft.com/office/drawing/2014/main" id="{41DB9268-9A2F-4CE3-AE29-32ED2EBE6750}"/>
              </a:ext>
            </a:extLst>
          </p:cNvPr>
          <p:cNvSpPr txBox="1"/>
          <p:nvPr/>
        </p:nvSpPr>
        <p:spPr>
          <a:xfrm>
            <a:off x="1775520" y="1916832"/>
            <a:ext cx="6696744" cy="3262432"/>
          </a:xfrm>
          <a:prstGeom prst="rect">
            <a:avLst/>
          </a:prstGeom>
          <a:noFill/>
        </p:spPr>
        <p:txBody>
          <a:bodyPr wrap="square" rtlCol="0">
            <a:spAutoFit/>
          </a:bodyPr>
          <a:lstStyle/>
          <a:p>
            <a:r>
              <a:rPr lang="en-AU" sz="2800" dirty="0">
                <a:solidFill>
                  <a:prstClr val="white"/>
                </a:solidFill>
                <a:latin typeface="Arial"/>
              </a:rPr>
              <a:t>2020 VALA Award for Crisis Response </a:t>
            </a:r>
          </a:p>
          <a:p>
            <a:r>
              <a:rPr lang="en-AU" dirty="0">
                <a:solidFill>
                  <a:prstClr val="white"/>
                </a:solidFill>
                <a:latin typeface="Arial"/>
              </a:rPr>
              <a:t>    </a:t>
            </a:r>
          </a:p>
          <a:p>
            <a:r>
              <a:rPr lang="en-AU" dirty="0">
                <a:solidFill>
                  <a:prstClr val="white"/>
                </a:solidFill>
                <a:latin typeface="Arial"/>
              </a:rPr>
              <a:t>   State Library of New South Wales presents “The Diary Files”</a:t>
            </a:r>
          </a:p>
          <a:p>
            <a:r>
              <a:rPr lang="en-AU" dirty="0">
                <a:solidFill>
                  <a:prstClr val="white"/>
                </a:solidFill>
                <a:latin typeface="Arial"/>
              </a:rPr>
              <a:t>   Wednesday 17 March 2021 12.00 </a:t>
            </a:r>
            <a:r>
              <a:rPr lang="en-AU">
                <a:solidFill>
                  <a:prstClr val="white"/>
                </a:solidFill>
                <a:latin typeface="Arial"/>
              </a:rPr>
              <a:t>– 1.00pm </a:t>
            </a:r>
            <a:r>
              <a:rPr lang="en-AU" dirty="0">
                <a:solidFill>
                  <a:prstClr val="white"/>
                </a:solidFill>
                <a:latin typeface="Arial"/>
              </a:rPr>
              <a:t>AEDT</a:t>
            </a:r>
          </a:p>
          <a:p>
            <a:r>
              <a:rPr lang="en-AU" dirty="0">
                <a:solidFill>
                  <a:prstClr val="white"/>
                </a:solidFill>
                <a:latin typeface="Arial"/>
              </a:rPr>
              <a:t>    </a:t>
            </a:r>
          </a:p>
          <a:p>
            <a:endParaRPr lang="en-AU" dirty="0">
              <a:solidFill>
                <a:prstClr val="white"/>
              </a:solidFill>
              <a:latin typeface="Arial"/>
            </a:endParaRPr>
          </a:p>
          <a:p>
            <a:r>
              <a:rPr lang="en-AU" sz="2800" dirty="0">
                <a:solidFill>
                  <a:prstClr val="white"/>
                </a:solidFill>
                <a:latin typeface="Arial"/>
              </a:rPr>
              <a:t>VALA 2021 Annual General Meeting               </a:t>
            </a:r>
          </a:p>
          <a:p>
            <a:endParaRPr lang="en-AU" sz="1400" dirty="0">
              <a:solidFill>
                <a:prstClr val="white"/>
              </a:solidFill>
              <a:latin typeface="Arial"/>
            </a:endParaRPr>
          </a:p>
          <a:p>
            <a:r>
              <a:rPr lang="en-AU" dirty="0">
                <a:solidFill>
                  <a:prstClr val="white"/>
                </a:solidFill>
                <a:latin typeface="Arial"/>
              </a:rPr>
              <a:t>    Wednesday 30 June 2021 Time TBA</a:t>
            </a:r>
          </a:p>
          <a:p>
            <a:endParaRPr lang="en-AU" sz="2800" dirty="0">
              <a:solidFill>
                <a:prstClr val="white"/>
              </a:solidFill>
              <a:latin typeface="Arial"/>
            </a:endParaRPr>
          </a:p>
        </p:txBody>
      </p:sp>
      <p:pic>
        <p:nvPicPr>
          <p:cNvPr id="7" name="Picture 6" descr="Logo&#10;&#10;Description automatically generated">
            <a:extLst>
              <a:ext uri="{FF2B5EF4-FFF2-40B4-BE49-F238E27FC236}">
                <a16:creationId xmlns:a16="http://schemas.microsoft.com/office/drawing/2014/main" id="{73D533D2-9F7C-4794-B5E3-D29DA575E4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88288" y="908720"/>
            <a:ext cx="1800200" cy="1800200"/>
          </a:xfrm>
          <a:prstGeom prst="rect">
            <a:avLst/>
          </a:prstGeom>
        </p:spPr>
      </p:pic>
      <p:sp>
        <p:nvSpPr>
          <p:cNvPr id="3" name="Slide Number Placeholder 2">
            <a:extLst>
              <a:ext uri="{FF2B5EF4-FFF2-40B4-BE49-F238E27FC236}">
                <a16:creationId xmlns:a16="http://schemas.microsoft.com/office/drawing/2014/main" id="{0093F730-D976-4B09-8DF1-0213E6491508}"/>
              </a:ext>
            </a:extLst>
          </p:cNvPr>
          <p:cNvSpPr>
            <a:spLocks noGrp="1"/>
          </p:cNvSpPr>
          <p:nvPr>
            <p:ph type="sldNum" sz="quarter" idx="12"/>
          </p:nvPr>
        </p:nvSpPr>
        <p:spPr/>
        <p:txBody>
          <a:bodyPr/>
          <a:lstStyle/>
          <a:p>
            <a:fld id="{4FAB73BC-B049-4115-A692-8D63A059BFB8}" type="slidenum">
              <a:rPr lang="en-US" smtClean="0">
                <a:solidFill>
                  <a:srgbClr val="374C81"/>
                </a:solidFill>
              </a:rPr>
              <a:pPr/>
              <a:t>33</a:t>
            </a:fld>
            <a:endParaRPr lang="en-US" dirty="0">
              <a:solidFill>
                <a:srgbClr val="374C81"/>
              </a:solidFill>
            </a:endParaRPr>
          </a:p>
        </p:txBody>
      </p:sp>
    </p:spTree>
    <p:extLst>
      <p:ext uri="{BB962C8B-B14F-4D97-AF65-F5344CB8AC3E}">
        <p14:creationId xmlns:p14="http://schemas.microsoft.com/office/powerpoint/2010/main" val="2639983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E36FD9DF-8233-438A-8E16-66C3E87D6D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76320" y="4293097"/>
            <a:ext cx="1224136" cy="1377153"/>
          </a:xfrm>
          <a:prstGeom prst="rect">
            <a:avLst/>
          </a:prstGeom>
        </p:spPr>
      </p:pic>
      <p:pic>
        <p:nvPicPr>
          <p:cNvPr id="10" name="Picture 9" descr="A picture containing text, clipart&#10;&#10;Description automatically generated">
            <a:extLst>
              <a:ext uri="{FF2B5EF4-FFF2-40B4-BE49-F238E27FC236}">
                <a16:creationId xmlns:a16="http://schemas.microsoft.com/office/drawing/2014/main" id="{B13A5265-BFC9-4758-9DEF-3E8F909B311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59696" y="1268760"/>
            <a:ext cx="3384376" cy="1128126"/>
          </a:xfrm>
          <a:prstGeom prst="rect">
            <a:avLst/>
          </a:prstGeom>
        </p:spPr>
      </p:pic>
      <p:sp>
        <p:nvSpPr>
          <p:cNvPr id="11" name="TextBox 10">
            <a:extLst>
              <a:ext uri="{FF2B5EF4-FFF2-40B4-BE49-F238E27FC236}">
                <a16:creationId xmlns:a16="http://schemas.microsoft.com/office/drawing/2014/main" id="{5C5D2049-B5D0-4903-9B0E-8281899D87B4}"/>
              </a:ext>
            </a:extLst>
          </p:cNvPr>
          <p:cNvSpPr txBox="1"/>
          <p:nvPr/>
        </p:nvSpPr>
        <p:spPr>
          <a:xfrm>
            <a:off x="1919536" y="2204865"/>
            <a:ext cx="6264696" cy="3139321"/>
          </a:xfrm>
          <a:prstGeom prst="rect">
            <a:avLst/>
          </a:prstGeom>
          <a:noFill/>
        </p:spPr>
        <p:txBody>
          <a:bodyPr wrap="square" rtlCol="0">
            <a:spAutoFit/>
          </a:bodyPr>
          <a:lstStyle/>
          <a:p>
            <a:pPr algn="ctr"/>
            <a:endParaRPr lang="en-AU" sz="1600" b="1" dirty="0">
              <a:solidFill>
                <a:prstClr val="white"/>
              </a:solidFill>
              <a:latin typeface="Arial"/>
            </a:endParaRPr>
          </a:p>
          <a:p>
            <a:pPr algn="ctr"/>
            <a:endParaRPr lang="en-AU" sz="1600" b="1" dirty="0">
              <a:solidFill>
                <a:prstClr val="white"/>
              </a:solidFill>
              <a:latin typeface="Arial"/>
            </a:endParaRPr>
          </a:p>
          <a:p>
            <a:pPr algn="ctr"/>
            <a:endParaRPr lang="en-AU" sz="1600" b="1" dirty="0">
              <a:solidFill>
                <a:prstClr val="white"/>
              </a:solidFill>
              <a:latin typeface="Arial"/>
            </a:endParaRPr>
          </a:p>
          <a:p>
            <a:pPr algn="ctr"/>
            <a:r>
              <a:rPr lang="en-AU" sz="1600" b="1" dirty="0">
                <a:solidFill>
                  <a:prstClr val="white"/>
                </a:solidFill>
                <a:latin typeface="Arial"/>
              </a:rPr>
              <a:t>When: </a:t>
            </a:r>
            <a:r>
              <a:rPr lang="en-AU" sz="1600" dirty="0">
                <a:solidFill>
                  <a:prstClr val="white"/>
                </a:solidFill>
                <a:latin typeface="Arial"/>
              </a:rPr>
              <a:t>Various Dates throughout April 2021</a:t>
            </a:r>
          </a:p>
          <a:p>
            <a:pPr algn="ctr"/>
            <a:r>
              <a:rPr lang="en-AU" sz="1600" b="1" dirty="0">
                <a:solidFill>
                  <a:prstClr val="white"/>
                </a:solidFill>
                <a:latin typeface="Arial"/>
              </a:rPr>
              <a:t>Where: </a:t>
            </a:r>
            <a:r>
              <a:rPr lang="en-AU" sz="1600" dirty="0">
                <a:solidFill>
                  <a:prstClr val="white"/>
                </a:solidFill>
                <a:latin typeface="Arial"/>
              </a:rPr>
              <a:t>Online AND at venues across Australia and New Zealand</a:t>
            </a:r>
          </a:p>
          <a:p>
            <a:pPr algn="ctr"/>
            <a:endParaRPr lang="en-AU" dirty="0">
              <a:solidFill>
                <a:prstClr val="white"/>
              </a:solidFill>
              <a:latin typeface="Arial"/>
            </a:endParaRPr>
          </a:p>
          <a:p>
            <a:pPr algn="ctr"/>
            <a:endParaRPr lang="en-AU" b="1" dirty="0">
              <a:solidFill>
                <a:prstClr val="white"/>
              </a:solidFill>
              <a:latin typeface="Arial"/>
            </a:endParaRPr>
          </a:p>
          <a:p>
            <a:pPr algn="ctr"/>
            <a:endParaRPr lang="en-AU" dirty="0">
              <a:solidFill>
                <a:prstClr val="white"/>
              </a:solidFill>
              <a:latin typeface="Arial"/>
            </a:endParaRPr>
          </a:p>
          <a:p>
            <a:pPr algn="ctr"/>
            <a:endParaRPr lang="en-AU" sz="1600" dirty="0">
              <a:solidFill>
                <a:prstClr val="white"/>
              </a:solidFill>
              <a:latin typeface="Arial"/>
            </a:endParaRPr>
          </a:p>
          <a:p>
            <a:pPr algn="ctr"/>
            <a:endParaRPr lang="en-AU" sz="1600" dirty="0">
              <a:solidFill>
                <a:prstClr val="white"/>
              </a:solidFill>
              <a:latin typeface="Arial"/>
              <a:hlinkClick r:id="rId5"/>
            </a:endParaRPr>
          </a:p>
          <a:p>
            <a:pPr algn="ctr"/>
            <a:endParaRPr lang="en-AU" sz="1600" dirty="0">
              <a:solidFill>
                <a:prstClr val="white"/>
              </a:solidFill>
              <a:latin typeface="Arial"/>
              <a:hlinkClick r:id="rId5"/>
            </a:endParaRPr>
          </a:p>
          <a:p>
            <a:pPr algn="ctr"/>
            <a:r>
              <a:rPr lang="en-AU" sz="1600" dirty="0">
                <a:solidFill>
                  <a:prstClr val="white"/>
                </a:solidFill>
                <a:latin typeface="Arial"/>
                <a:hlinkClick r:id="rId5"/>
              </a:rPr>
              <a:t>https://www.vala.org.au/events/vala-tech-camp-2021/</a:t>
            </a:r>
            <a:endParaRPr lang="en-AU" sz="1600" dirty="0">
              <a:solidFill>
                <a:prstClr val="white"/>
              </a:solidFill>
              <a:latin typeface="Arial"/>
            </a:endParaRPr>
          </a:p>
        </p:txBody>
      </p:sp>
      <p:pic>
        <p:nvPicPr>
          <p:cNvPr id="4" name="Picture 3">
            <a:hlinkClick r:id="rId6"/>
            <a:extLst>
              <a:ext uri="{FF2B5EF4-FFF2-40B4-BE49-F238E27FC236}">
                <a16:creationId xmlns:a16="http://schemas.microsoft.com/office/drawing/2014/main" id="{AF8EFB9D-15BA-41A2-9F75-A01BB1EBFC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7568" y="3861049"/>
            <a:ext cx="5754216" cy="704891"/>
          </a:xfrm>
          <a:prstGeom prst="rect">
            <a:avLst/>
          </a:prstGeom>
        </p:spPr>
      </p:pic>
      <p:pic>
        <p:nvPicPr>
          <p:cNvPr id="9" name="Picture 8" descr="Logo&#10;&#10;Description automatically generated">
            <a:extLst>
              <a:ext uri="{FF2B5EF4-FFF2-40B4-BE49-F238E27FC236}">
                <a16:creationId xmlns:a16="http://schemas.microsoft.com/office/drawing/2014/main" id="{40E44D4A-27DA-43D8-B540-8046955F050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688288" y="908720"/>
            <a:ext cx="1800200" cy="1800200"/>
          </a:xfrm>
          <a:prstGeom prst="rect">
            <a:avLst/>
          </a:prstGeom>
        </p:spPr>
      </p:pic>
      <p:sp>
        <p:nvSpPr>
          <p:cNvPr id="2" name="Slide Number Placeholder 1">
            <a:extLst>
              <a:ext uri="{FF2B5EF4-FFF2-40B4-BE49-F238E27FC236}">
                <a16:creationId xmlns:a16="http://schemas.microsoft.com/office/drawing/2014/main" id="{1E732048-6043-4C35-820A-E19B39FE7ADD}"/>
              </a:ext>
            </a:extLst>
          </p:cNvPr>
          <p:cNvSpPr>
            <a:spLocks noGrp="1"/>
          </p:cNvSpPr>
          <p:nvPr>
            <p:ph type="sldNum" sz="quarter" idx="12"/>
          </p:nvPr>
        </p:nvSpPr>
        <p:spPr/>
        <p:txBody>
          <a:bodyPr/>
          <a:lstStyle/>
          <a:p>
            <a:fld id="{4FAB73BC-B049-4115-A692-8D63A059BFB8}" type="slidenum">
              <a:rPr lang="en-US" smtClean="0">
                <a:solidFill>
                  <a:srgbClr val="374C81"/>
                </a:solidFill>
              </a:rPr>
              <a:pPr/>
              <a:t>34</a:t>
            </a:fld>
            <a:endParaRPr lang="en-US" dirty="0">
              <a:solidFill>
                <a:srgbClr val="374C81"/>
              </a:solidFill>
            </a:endParaRPr>
          </a:p>
        </p:txBody>
      </p:sp>
    </p:spTree>
    <p:extLst>
      <p:ext uri="{BB962C8B-B14F-4D97-AF65-F5344CB8AC3E}">
        <p14:creationId xmlns:p14="http://schemas.microsoft.com/office/powerpoint/2010/main" val="40252653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a:extLst>
              <a:ext uri="{FF2B5EF4-FFF2-40B4-BE49-F238E27FC236}">
                <a16:creationId xmlns:a16="http://schemas.microsoft.com/office/drawing/2014/main" id="{6FB4FBBD-4EEB-46E0-BADD-102FF286E79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24465" b="54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E66308C-44DD-44B5-8029-820D00346A10}"/>
              </a:ext>
            </a:extLst>
          </p:cNvPr>
          <p:cNvSpPr>
            <a:spLocks noGrp="1"/>
          </p:cNvSpPr>
          <p:nvPr>
            <p:ph type="sldNum" sz="quarter" idx="12"/>
          </p:nvPr>
        </p:nvSpPr>
        <p:spPr/>
        <p:txBody>
          <a:bodyPr/>
          <a:lstStyle/>
          <a:p>
            <a:fld id="{03C3D952-A5BC-4DED-B40D-BEA93C3C77F0}" type="slidenum">
              <a:rPr lang="en-US" smtClean="0"/>
              <a:t>4</a:t>
            </a:fld>
            <a:endParaRPr lang="en-US"/>
          </a:p>
        </p:txBody>
      </p:sp>
    </p:spTree>
    <p:extLst>
      <p:ext uri="{BB962C8B-B14F-4D97-AF65-F5344CB8AC3E}">
        <p14:creationId xmlns:p14="http://schemas.microsoft.com/office/powerpoint/2010/main" val="4086306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descr="Anzac Square gardens">
            <a:extLst>
              <a:ext uri="{FF2B5EF4-FFF2-40B4-BE49-F238E27FC236}">
                <a16:creationId xmlns:a16="http://schemas.microsoft.com/office/drawing/2014/main" id="{CD146958-78E1-4A35-B15E-704747E6005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3827" r="9494" b="-1"/>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8DEBA828-C74F-4CC8-981F-136458234D44}"/>
              </a:ext>
            </a:extLst>
          </p:cNvPr>
          <p:cNvSpPr>
            <a:spLocks noGrp="1"/>
          </p:cNvSpPr>
          <p:nvPr>
            <p:ph type="sldNum" sz="quarter" idx="12"/>
          </p:nvPr>
        </p:nvSpPr>
        <p:spPr/>
        <p:txBody>
          <a:bodyPr/>
          <a:lstStyle/>
          <a:p>
            <a:fld id="{03C3D952-A5BC-4DED-B40D-BEA93C3C77F0}" type="slidenum">
              <a:rPr lang="en-US" smtClean="0"/>
              <a:t>5</a:t>
            </a:fld>
            <a:endParaRPr lang="en-US"/>
          </a:p>
        </p:txBody>
      </p:sp>
    </p:spTree>
    <p:extLst>
      <p:ext uri="{BB962C8B-B14F-4D97-AF65-F5344CB8AC3E}">
        <p14:creationId xmlns:p14="http://schemas.microsoft.com/office/powerpoint/2010/main" val="29320368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picture containing colonnade, stone&#10;&#10;Description automatically generated">
            <a:extLst>
              <a:ext uri="{FF2B5EF4-FFF2-40B4-BE49-F238E27FC236}">
                <a16:creationId xmlns:a16="http://schemas.microsoft.com/office/drawing/2014/main" id="{56712F0A-1DCC-4F9D-BDFD-65769F098482}"/>
              </a:ext>
            </a:extLst>
          </p:cNvPr>
          <p:cNvPicPr>
            <a:picLocks noChangeAspect="1"/>
          </p:cNvPicPr>
          <p:nvPr/>
        </p:nvPicPr>
        <p:blipFill rotWithShape="1">
          <a:blip r:embed="rId3">
            <a:extLst>
              <a:ext uri="{28A0092B-C50C-407E-A947-70E740481C1C}">
                <a14:useLocalDpi xmlns:a14="http://schemas.microsoft.com/office/drawing/2010/main" val="0"/>
              </a:ext>
            </a:extLst>
          </a:blip>
          <a:srcRect b="15746"/>
          <a:stretch/>
        </p:blipFill>
        <p:spPr>
          <a:xfrm>
            <a:off x="20" y="1282"/>
            <a:ext cx="12191980" cy="6856718"/>
          </a:xfrm>
          <a:prstGeom prst="rect">
            <a:avLst/>
          </a:prstGeom>
        </p:spPr>
      </p:pic>
      <p:sp>
        <p:nvSpPr>
          <p:cNvPr id="3" name="Slide Number Placeholder 2">
            <a:extLst>
              <a:ext uri="{FF2B5EF4-FFF2-40B4-BE49-F238E27FC236}">
                <a16:creationId xmlns:a16="http://schemas.microsoft.com/office/drawing/2014/main" id="{B7E51D85-F323-47D4-896D-C1EEBDB718C9}"/>
              </a:ext>
            </a:extLst>
          </p:cNvPr>
          <p:cNvSpPr>
            <a:spLocks noGrp="1"/>
          </p:cNvSpPr>
          <p:nvPr>
            <p:ph type="sldNum" sz="quarter" idx="12"/>
          </p:nvPr>
        </p:nvSpPr>
        <p:spPr/>
        <p:txBody>
          <a:bodyPr/>
          <a:lstStyle/>
          <a:p>
            <a:fld id="{03C3D952-A5BC-4DED-B40D-BEA93C3C77F0}" type="slidenum">
              <a:rPr lang="en-US" smtClean="0"/>
              <a:t>6</a:t>
            </a:fld>
            <a:endParaRPr lang="en-US"/>
          </a:p>
        </p:txBody>
      </p:sp>
    </p:spTree>
    <p:extLst>
      <p:ext uri="{BB962C8B-B14F-4D97-AF65-F5344CB8AC3E}">
        <p14:creationId xmlns:p14="http://schemas.microsoft.com/office/powerpoint/2010/main" val="40879881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2" descr="Lady with guide looking at wall plaque in World War I gallery">
            <a:extLst>
              <a:ext uri="{FF2B5EF4-FFF2-40B4-BE49-F238E27FC236}">
                <a16:creationId xmlns:a16="http://schemas.microsoft.com/office/drawing/2014/main" id="{90318DF4-0CB1-4128-9970-9F912FA5116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249" b="7497"/>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02EA431F-6CE6-43A8-83AC-AE307DD406D8}"/>
              </a:ext>
            </a:extLst>
          </p:cNvPr>
          <p:cNvSpPr>
            <a:spLocks noGrp="1"/>
          </p:cNvSpPr>
          <p:nvPr>
            <p:ph type="sldNum" sz="quarter" idx="12"/>
          </p:nvPr>
        </p:nvSpPr>
        <p:spPr/>
        <p:txBody>
          <a:bodyPr/>
          <a:lstStyle/>
          <a:p>
            <a:fld id="{03C3D952-A5BC-4DED-B40D-BEA93C3C77F0}" type="slidenum">
              <a:rPr lang="en-US" smtClean="0"/>
              <a:t>7</a:t>
            </a:fld>
            <a:endParaRPr lang="en-US"/>
          </a:p>
        </p:txBody>
      </p:sp>
    </p:spTree>
    <p:extLst>
      <p:ext uri="{BB962C8B-B14F-4D97-AF65-F5344CB8AC3E}">
        <p14:creationId xmlns:p14="http://schemas.microsoft.com/office/powerpoint/2010/main" val="19140229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Guide showing people how to use table top touch screen">
            <a:extLst>
              <a:ext uri="{FF2B5EF4-FFF2-40B4-BE49-F238E27FC236}">
                <a16:creationId xmlns:a16="http://schemas.microsoft.com/office/drawing/2014/main" id="{FEDED284-57C5-49CF-9CE7-7905ED7B64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0282" b="1347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9D512C7F-B2AE-413D-A138-F9EC26A88A18}"/>
              </a:ext>
            </a:extLst>
          </p:cNvPr>
          <p:cNvSpPr>
            <a:spLocks noGrp="1"/>
          </p:cNvSpPr>
          <p:nvPr>
            <p:ph type="sldNum" sz="quarter" idx="12"/>
          </p:nvPr>
        </p:nvSpPr>
        <p:spPr/>
        <p:txBody>
          <a:bodyPr/>
          <a:lstStyle/>
          <a:p>
            <a:fld id="{03C3D952-A5BC-4DED-B40D-BEA93C3C77F0}" type="slidenum">
              <a:rPr lang="en-US" smtClean="0"/>
              <a:t>8</a:t>
            </a:fld>
            <a:endParaRPr lang="en-US"/>
          </a:p>
        </p:txBody>
      </p:sp>
    </p:spTree>
    <p:extLst>
      <p:ext uri="{BB962C8B-B14F-4D97-AF65-F5344CB8AC3E}">
        <p14:creationId xmlns:p14="http://schemas.microsoft.com/office/powerpoint/2010/main" val="338341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a:extLst>
              <a:ext uri="{FF2B5EF4-FFF2-40B4-BE49-F238E27FC236}">
                <a16:creationId xmlns:a16="http://schemas.microsoft.com/office/drawing/2014/main" id="{0BD1E551-2C11-4B58-86A8-2BC153333494}"/>
              </a:ext>
            </a:extLst>
          </p:cNvPr>
          <p:cNvPicPr>
            <a:picLocks noChangeAspect="1"/>
          </p:cNvPicPr>
          <p:nvPr/>
        </p:nvPicPr>
        <p:blipFill rotWithShape="1">
          <a:blip r:embed="rId3"/>
          <a:srcRect l="11661" r="3494"/>
          <a:stretch/>
        </p:blipFill>
        <p:spPr>
          <a:xfrm>
            <a:off x="20" y="-1"/>
            <a:ext cx="7998205" cy="6858000"/>
          </a:xfrm>
          <a:prstGeom prst="rect">
            <a:avLst/>
          </a:prstGeom>
        </p:spPr>
      </p:pic>
      <p:pic>
        <p:nvPicPr>
          <p:cNvPr id="6150" name="Picture 6" descr="Man writing on wall of post it notes">
            <a:extLst>
              <a:ext uri="{FF2B5EF4-FFF2-40B4-BE49-F238E27FC236}">
                <a16:creationId xmlns:a16="http://schemas.microsoft.com/office/drawing/2014/main" id="{E386F9F5-0EB7-4937-A234-2846ECD1F1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952" r="28229" b="-2"/>
          <a:stretch/>
        </p:blipFill>
        <p:spPr bwMode="auto">
          <a:xfrm>
            <a:off x="7998225" y="-1"/>
            <a:ext cx="4193775"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4"/>
          <p:cNvSpPr txBox="1">
            <a:spLocks noChangeArrowheads="1"/>
          </p:cNvSpPr>
          <p:nvPr/>
        </p:nvSpPr>
        <p:spPr bwMode="auto">
          <a:xfrm>
            <a:off x="611293" y="275082"/>
            <a:ext cx="10969414" cy="1142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882" tIns="60941" rIns="121882" bIns="60941" numCol="1" anchor="ctr" anchorCtr="0" compatLnSpc="1">
            <a:prstTxWarp prst="textNoShape">
              <a:avLst/>
            </a:prstTxWarp>
            <a:normAutofit/>
          </a:bodyPr>
          <a:lstStyle/>
          <a:p>
            <a:pPr algn="ctr">
              <a:spcAft>
                <a:spcPts val="800"/>
              </a:spcAft>
            </a:pPr>
            <a:r>
              <a:rPr lang="en-AU" sz="5865" b="1" dirty="0">
                <a:solidFill>
                  <a:schemeClr val="tx2"/>
                </a:solidFill>
                <a:latin typeface="+mj-lt"/>
                <a:ea typeface="+mj-ea"/>
                <a:cs typeface="+mj-cs"/>
              </a:rPr>
              <a:t> </a:t>
            </a:r>
          </a:p>
        </p:txBody>
      </p:sp>
      <p:sp>
        <p:nvSpPr>
          <p:cNvPr id="8" name="Rectangle 7">
            <a:extLst>
              <a:ext uri="{FF2B5EF4-FFF2-40B4-BE49-F238E27FC236}">
                <a16:creationId xmlns:a16="http://schemas.microsoft.com/office/drawing/2014/main" id="{FE59FE59-FE52-4094-A8FD-89E4A644233F}"/>
              </a:ext>
            </a:extLst>
          </p:cNvPr>
          <p:cNvSpPr/>
          <p:nvPr/>
        </p:nvSpPr>
        <p:spPr bwMode="auto">
          <a:xfrm>
            <a:off x="611293" y="1599706"/>
            <a:ext cx="10969414" cy="4526154"/>
          </a:xfrm>
          <a:prstGeom prst="rect">
            <a:avLst/>
          </a:prstGeom>
          <a:noFill/>
          <a:ln>
            <a:noFill/>
          </a:ln>
          <a:effectLst/>
        </p:spPr>
        <p:txBody>
          <a:bodyPr vert="horz" wrap="square" lIns="121882" tIns="60941" rIns="121882" bIns="60941" numCol="1" anchor="t" anchorCtr="0" compatLnSpc="1">
            <a:prstTxWarp prst="textNoShape">
              <a:avLst/>
            </a:prstTxWarp>
            <a:normAutofit/>
          </a:bodyPr>
          <a:lstStyle/>
          <a:p>
            <a:pPr marL="380876" indent="-380876">
              <a:spcBef>
                <a:spcPct val="20000"/>
              </a:spcBef>
              <a:buFont typeface="Arial" panose="020B0604020202020204" pitchFamily="34" charset="0"/>
              <a:buChar char="•"/>
              <a:defRPr/>
            </a:pPr>
            <a:endParaRPr lang="en-US" sz="4265" dirty="0"/>
          </a:p>
        </p:txBody>
      </p:sp>
      <p:sp>
        <p:nvSpPr>
          <p:cNvPr id="4" name="Slide Number Placeholder 3">
            <a:extLst>
              <a:ext uri="{FF2B5EF4-FFF2-40B4-BE49-F238E27FC236}">
                <a16:creationId xmlns:a16="http://schemas.microsoft.com/office/drawing/2014/main" id="{73F15944-35AE-40E4-A9F6-789C7552CD4E}"/>
              </a:ext>
            </a:extLst>
          </p:cNvPr>
          <p:cNvSpPr>
            <a:spLocks noGrp="1"/>
          </p:cNvSpPr>
          <p:nvPr>
            <p:ph type="sldNum" sz="quarter" idx="12"/>
          </p:nvPr>
        </p:nvSpPr>
        <p:spPr/>
        <p:txBody>
          <a:bodyPr/>
          <a:lstStyle/>
          <a:p>
            <a:fld id="{03C3D952-A5BC-4DED-B40D-BEA93C3C77F0}" type="slidenum">
              <a:rPr lang="en-US" smtClean="0"/>
              <a:t>9</a:t>
            </a:fld>
            <a:endParaRPr lang="en-US"/>
          </a:p>
        </p:txBody>
      </p:sp>
    </p:spTree>
    <p:extLst>
      <p:ext uri="{BB962C8B-B14F-4D97-AF65-F5344CB8AC3E}">
        <p14:creationId xmlns:p14="http://schemas.microsoft.com/office/powerpoint/2010/main" val="31600990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Frame">
  <a:themeElements>
    <a:clrScheme name="Custom 1">
      <a:dk1>
        <a:sysClr val="windowText" lastClr="000000"/>
      </a:dk1>
      <a:lt1>
        <a:sysClr val="window" lastClr="FFFFFF"/>
      </a:lt1>
      <a:dk2>
        <a:srgbClr val="242852"/>
      </a:dk2>
      <a:lt2>
        <a:srgbClr val="ACCBF9"/>
      </a:lt2>
      <a:accent1>
        <a:srgbClr val="374C81"/>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82</TotalTime>
  <Words>2635</Words>
  <Application>Microsoft Office PowerPoint</Application>
  <PresentationFormat>Widescreen</PresentationFormat>
  <Paragraphs>300</Paragraphs>
  <Slides>34</Slides>
  <Notes>29</Notes>
  <HiddenSlides>0</HiddenSlides>
  <MMClips>2</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34</vt:i4>
      </vt:variant>
    </vt:vector>
  </HeadingPairs>
  <TitlesOfParts>
    <vt:vector size="41" baseType="lpstr">
      <vt:lpstr>Arial</vt:lpstr>
      <vt:lpstr>Arial Rounded MT Bold</vt:lpstr>
      <vt:lpstr>Calibri</vt:lpstr>
      <vt:lpstr>Calibri Light</vt:lpstr>
      <vt:lpstr>Wingdings 2</vt:lpstr>
      <vt:lpstr>Office Theme</vt:lpstr>
      <vt:lpstr>1_Frame</vt:lpstr>
      <vt:lpstr>VALA Events 2021: 2020 VALA Award for Crisis Response - #1 – State Library of Queensland presents “ANZAC Stories”  Presenters: Anna Raunik and Linda Barron – SLQLD  Host: Melissa Parent, VALA Vice President  Wednesday 24 February 2021 12.00 – 1.00pm AEDT Zoom Webinar</vt:lpstr>
      <vt:lpstr>2020 VALA Award for  Crisis Response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Anzac Stories – project </vt:lpstr>
      <vt:lpstr>PowerPoint Presentation</vt:lpstr>
      <vt:lpstr>PowerPoint Presentation</vt:lpstr>
      <vt:lpstr>PowerPoint Presentation</vt:lpstr>
      <vt:lpstr>Anzac Stories – Marketing </vt:lpstr>
      <vt:lpstr>Measuring success 21 – 30 April </vt:lpstr>
      <vt:lpstr>Measuring success post Anzac Day 2020 </vt:lpstr>
      <vt:lpstr> Issues and Learnings   “Building a voice app is more than just programming in some questions and answers.  It’s about building an intuitive, interactive, empathetic conversation between an A.I. platform and a real person”. </vt:lpstr>
      <vt:lpstr>PowerPoint Presentation</vt:lpstr>
      <vt:lpstr>PowerPoint Presentation</vt:lpstr>
      <vt:lpstr>What’s next – Anzac Stories  </vt:lpstr>
      <vt:lpstr>What’s next – libraries </vt:lpstr>
      <vt:lpstr>PowerPoint Presentation</vt:lpstr>
      <vt:lpstr>What’s next  – challenges </vt:lpstr>
      <vt:lpstr>Find out more </vt:lpstr>
      <vt:lpstr>VALA Events 2021:</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VALA Events 2021: 2020 VALA Award for Crisis Response - #1 – State Library of Queensland presents “ANZAC Stories”  Presenters: Anna Raunik and Linda Barron – SLQLD  Host: Melissa Parent, VALA Vice President  Wednesday 24 February 2021 12.00 – 1.00pm AEDT Zoom Webinar</dc:title>
  <dc:creator>Anna Raunik</dc:creator>
  <cp:lastModifiedBy>Anna Raunik</cp:lastModifiedBy>
  <cp:revision>12</cp:revision>
  <dcterms:created xsi:type="dcterms:W3CDTF">2021-02-23T21:34:40Z</dcterms:created>
  <dcterms:modified xsi:type="dcterms:W3CDTF">2021-02-24T03:08:29Z</dcterms:modified>
</cp:coreProperties>
</file>